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5"/>
  </p:notesMasterIdLst>
  <p:sldIdLst>
    <p:sldId id="286" r:id="rId2"/>
    <p:sldId id="316" r:id="rId3"/>
    <p:sldId id="287" r:id="rId4"/>
    <p:sldId id="315" r:id="rId5"/>
    <p:sldId id="283" r:id="rId6"/>
    <p:sldId id="288" r:id="rId7"/>
    <p:sldId id="289" r:id="rId8"/>
    <p:sldId id="290" r:id="rId9"/>
    <p:sldId id="291" r:id="rId10"/>
    <p:sldId id="296" r:id="rId11"/>
    <p:sldId id="257" r:id="rId12"/>
    <p:sldId id="271" r:id="rId13"/>
    <p:sldId id="260" r:id="rId14"/>
    <p:sldId id="272" r:id="rId15"/>
    <p:sldId id="261" r:id="rId16"/>
    <p:sldId id="264" r:id="rId17"/>
    <p:sldId id="273" r:id="rId18"/>
    <p:sldId id="274" r:id="rId19"/>
    <p:sldId id="275" r:id="rId20"/>
    <p:sldId id="276" r:id="rId21"/>
    <p:sldId id="277" r:id="rId22"/>
    <p:sldId id="266" r:id="rId23"/>
    <p:sldId id="267" r:id="rId24"/>
    <p:sldId id="278" r:id="rId25"/>
    <p:sldId id="279" r:id="rId26"/>
    <p:sldId id="297" r:id="rId27"/>
    <p:sldId id="294" r:id="rId28"/>
    <p:sldId id="298" r:id="rId29"/>
    <p:sldId id="295" r:id="rId30"/>
    <p:sldId id="299" r:id="rId31"/>
    <p:sldId id="300" r:id="rId32"/>
    <p:sldId id="301" r:id="rId33"/>
    <p:sldId id="302" r:id="rId34"/>
    <p:sldId id="310" r:id="rId35"/>
    <p:sldId id="303" r:id="rId36"/>
    <p:sldId id="304" r:id="rId37"/>
    <p:sldId id="311" r:id="rId38"/>
    <p:sldId id="305" r:id="rId39"/>
    <p:sldId id="306" r:id="rId40"/>
    <p:sldId id="308" r:id="rId41"/>
    <p:sldId id="317" r:id="rId42"/>
    <p:sldId id="307" r:id="rId43"/>
    <p:sldId id="314" r:id="rId44"/>
    <p:sldId id="309" r:id="rId45"/>
    <p:sldId id="318" r:id="rId46"/>
    <p:sldId id="322" r:id="rId47"/>
    <p:sldId id="321" r:id="rId48"/>
    <p:sldId id="320" r:id="rId49"/>
    <p:sldId id="313" r:id="rId50"/>
    <p:sldId id="324" r:id="rId51"/>
    <p:sldId id="319" r:id="rId52"/>
    <p:sldId id="325" r:id="rId53"/>
    <p:sldId id="280"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FF0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6" d="100"/>
          <a:sy n="86" d="100"/>
        </p:scale>
        <p:origin x="-16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notesMaster" Target="notesMasters/notes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1A9CCC-447D-1B40-A3C3-3A4088876F07}" type="datetimeFigureOut">
              <a:rPr lang="en-US" smtClean="0"/>
              <a:t>15/01/23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32C3DB-C827-DA42-BBA8-06153AFFB500}" type="slidenum">
              <a:rPr lang="en-US" smtClean="0"/>
              <a:t>‹#›</a:t>
            </a:fld>
            <a:endParaRPr lang="en-US"/>
          </a:p>
        </p:txBody>
      </p:sp>
    </p:spTree>
    <p:extLst>
      <p:ext uri="{BB962C8B-B14F-4D97-AF65-F5344CB8AC3E}">
        <p14:creationId xmlns:p14="http://schemas.microsoft.com/office/powerpoint/2010/main" val="174487577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A012CBA-CB91-9541-A148-F0F570958492}" type="datetimeFigureOut">
              <a:rPr lang="en-US" smtClean="0"/>
              <a:t>15/01/23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1482363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A012CBA-CB91-9541-A148-F0F570958492}" type="datetimeFigureOut">
              <a:rPr lang="en-US" smtClean="0"/>
              <a:t>15/01/23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992693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A012CBA-CB91-9541-A148-F0F570958492}" type="datetimeFigureOut">
              <a:rPr lang="en-US" smtClean="0"/>
              <a:t>15/01/23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1710859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A012CBA-CB91-9541-A148-F0F570958492}" type="datetimeFigureOut">
              <a:rPr lang="en-US" smtClean="0"/>
              <a:t>15/01/23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120821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DA012CBA-CB91-9541-A148-F0F570958492}" type="datetimeFigureOut">
              <a:rPr lang="en-US" smtClean="0"/>
              <a:t>15/01/23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435192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DA012CBA-CB91-9541-A148-F0F570958492}" type="datetimeFigureOut">
              <a:rPr lang="en-US" smtClean="0"/>
              <a:t>15/01/23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3231335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DA012CBA-CB91-9541-A148-F0F570958492}" type="datetimeFigureOut">
              <a:rPr lang="en-US" smtClean="0"/>
              <a:t>15/01/23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966773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DA012CBA-CB91-9541-A148-F0F570958492}" type="datetimeFigureOut">
              <a:rPr lang="en-US" smtClean="0"/>
              <a:t>15/01/23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3217010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012CBA-CB91-9541-A148-F0F570958492}" type="datetimeFigureOut">
              <a:rPr lang="en-US" smtClean="0"/>
              <a:t>15/01/23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3991841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DA012CBA-CB91-9541-A148-F0F570958492}" type="datetimeFigureOut">
              <a:rPr lang="en-US" smtClean="0"/>
              <a:t>15/01/23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3565955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DA012CBA-CB91-9541-A148-F0F570958492}" type="datetimeFigureOut">
              <a:rPr lang="en-US" smtClean="0"/>
              <a:t>15/01/23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489AD-FF44-854A-A6C5-5F075BF56093}" type="slidenum">
              <a:rPr lang="en-US" smtClean="0"/>
              <a:t>‹#›</a:t>
            </a:fld>
            <a:endParaRPr lang="en-US"/>
          </a:p>
        </p:txBody>
      </p:sp>
    </p:spTree>
    <p:extLst>
      <p:ext uri="{BB962C8B-B14F-4D97-AF65-F5344CB8AC3E}">
        <p14:creationId xmlns:p14="http://schemas.microsoft.com/office/powerpoint/2010/main" val="357235455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012CBA-CB91-9541-A148-F0F570958492}" type="datetimeFigureOut">
              <a:rPr lang="en-US" smtClean="0"/>
              <a:t>15/01/23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2489AD-FF44-854A-A6C5-5F075BF56093}" type="slidenum">
              <a:rPr lang="en-US" smtClean="0"/>
              <a:t>‹#›</a:t>
            </a:fld>
            <a:endParaRPr lang="en-US"/>
          </a:p>
        </p:txBody>
      </p:sp>
    </p:spTree>
    <p:extLst>
      <p:ext uri="{BB962C8B-B14F-4D97-AF65-F5344CB8AC3E}">
        <p14:creationId xmlns:p14="http://schemas.microsoft.com/office/powerpoint/2010/main" val="2718483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 Id="rId3" Type="http://schemas.openxmlformats.org/officeDocument/2006/relationships/hyperlink" Target="https://en.wikipedia.org/wiki/Inquiries_into_Human_Faculty_and_Its_Developmen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 Id="rId3"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 Id="rId3"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www.independent.org/news/article.asp?id=13941"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ainbow phot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0" y="-201197"/>
            <a:ext cx="8235572" cy="2831544"/>
          </a:xfrm>
          <a:prstGeom prst="rect">
            <a:avLst/>
          </a:prstGeom>
        </p:spPr>
        <p:txBody>
          <a:bodyPr wrap="square">
            <a:spAutoFit/>
          </a:bodyPr>
          <a:lstStyle/>
          <a:p>
            <a:endParaRPr lang="en-US" b="1" dirty="0" smtClean="0"/>
          </a:p>
          <a:p>
            <a:r>
              <a:rPr lang="en-US" sz="4000" b="1" dirty="0" err="1" smtClean="0"/>
              <a:t>Transpositional</a:t>
            </a:r>
            <a:r>
              <a:rPr lang="en-US" sz="4000" b="1" dirty="0" smtClean="0"/>
              <a:t> </a:t>
            </a:r>
            <a:r>
              <a:rPr lang="en-US" sz="4000" b="1" dirty="0" err="1"/>
              <a:t>Subjectobjectivity</a:t>
            </a:r>
            <a:r>
              <a:rPr lang="en-US" sz="4000" b="1" dirty="0"/>
              <a:t> </a:t>
            </a:r>
            <a:endParaRPr lang="en-US" sz="4000" b="1" dirty="0" smtClean="0"/>
          </a:p>
          <a:p>
            <a:r>
              <a:rPr lang="en-US" sz="4000" b="1" dirty="0" smtClean="0"/>
              <a:t>in </a:t>
            </a:r>
            <a:r>
              <a:rPr lang="en-US" sz="4000" b="1" dirty="0"/>
              <a:t>Anthropology: </a:t>
            </a:r>
            <a:endParaRPr lang="en-US" sz="4000" b="1" dirty="0" smtClean="0"/>
          </a:p>
          <a:p>
            <a:r>
              <a:rPr lang="en-US" sz="4000" b="1" dirty="0" smtClean="0"/>
              <a:t>Towards </a:t>
            </a:r>
            <a:r>
              <a:rPr lang="en-US" sz="4000" b="1" dirty="0"/>
              <a:t>Transcending </a:t>
            </a:r>
            <a:endParaRPr lang="en-US" sz="4000" b="1" dirty="0" smtClean="0"/>
          </a:p>
          <a:p>
            <a:r>
              <a:rPr lang="en-US" sz="4000" b="1" dirty="0" err="1" smtClean="0"/>
              <a:t>Polarised</a:t>
            </a:r>
            <a:r>
              <a:rPr lang="en-US" sz="4000" b="1" dirty="0" smtClean="0"/>
              <a:t> </a:t>
            </a:r>
            <a:r>
              <a:rPr lang="en-US" sz="4000" b="1" dirty="0"/>
              <a:t>Discourse</a:t>
            </a:r>
            <a:endParaRPr lang="en-US" sz="4000" dirty="0"/>
          </a:p>
        </p:txBody>
      </p:sp>
      <p:sp>
        <p:nvSpPr>
          <p:cNvPr id="5" name="Rectangle 4"/>
          <p:cNvSpPr/>
          <p:nvPr/>
        </p:nvSpPr>
        <p:spPr>
          <a:xfrm>
            <a:off x="0" y="2753889"/>
            <a:ext cx="5428627" cy="430887"/>
          </a:xfrm>
          <a:prstGeom prst="rect">
            <a:avLst/>
          </a:prstGeom>
        </p:spPr>
        <p:txBody>
          <a:bodyPr wrap="square">
            <a:spAutoFit/>
          </a:bodyPr>
          <a:lstStyle/>
          <a:p>
            <a:r>
              <a:rPr lang="en-US" sz="2200" dirty="0" smtClean="0">
                <a:solidFill>
                  <a:srgbClr val="FF0000"/>
                </a:solidFill>
              </a:rPr>
              <a:t>			</a:t>
            </a:r>
            <a:r>
              <a:rPr lang="en-US" sz="2200" dirty="0" smtClean="0">
                <a:solidFill>
                  <a:srgbClr val="008000"/>
                </a:solidFill>
              </a:rPr>
              <a:t>15 </a:t>
            </a:r>
            <a:r>
              <a:rPr lang="en-US" sz="2200" dirty="0">
                <a:solidFill>
                  <a:srgbClr val="008000"/>
                </a:solidFill>
              </a:rPr>
              <a:t>January 2023</a:t>
            </a:r>
          </a:p>
        </p:txBody>
      </p:sp>
    </p:spTree>
    <p:extLst>
      <p:ext uri="{BB962C8B-B14F-4D97-AF65-F5344CB8AC3E}">
        <p14:creationId xmlns:p14="http://schemas.microsoft.com/office/powerpoint/2010/main" val="41904376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now.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Rectangle 4"/>
          <p:cNvSpPr/>
          <p:nvPr/>
        </p:nvSpPr>
        <p:spPr>
          <a:xfrm>
            <a:off x="0" y="-88024"/>
            <a:ext cx="8985255" cy="1323439"/>
          </a:xfrm>
          <a:prstGeom prst="rect">
            <a:avLst/>
          </a:prstGeom>
        </p:spPr>
        <p:txBody>
          <a:bodyPr wrap="square">
            <a:spAutoFit/>
          </a:bodyPr>
          <a:lstStyle/>
          <a:p>
            <a:pPr marL="857250" indent="-857250">
              <a:buAutoNum type="romanUcPeriod" startAt="2"/>
            </a:pPr>
            <a:r>
              <a:rPr lang="en-US" sz="4000" b="1" dirty="0" smtClean="0"/>
              <a:t>Eugenics</a:t>
            </a:r>
            <a:r>
              <a:rPr lang="en-US" sz="3600" b="1" dirty="0" smtClean="0"/>
              <a:t> </a:t>
            </a:r>
          </a:p>
          <a:p>
            <a:r>
              <a:rPr lang="en-US" sz="3600" b="1" dirty="0"/>
              <a:t>	</a:t>
            </a:r>
            <a:r>
              <a:rPr lang="en-US" sz="3600" b="1" dirty="0" smtClean="0"/>
              <a:t>							</a:t>
            </a:r>
            <a:r>
              <a:rPr lang="en-US" sz="4000" b="1" dirty="0" smtClean="0"/>
              <a:t>and </a:t>
            </a:r>
            <a:r>
              <a:rPr lang="en-US" sz="4000" b="1" dirty="0"/>
              <a:t>the </a:t>
            </a:r>
            <a:r>
              <a:rPr lang="en-US" sz="4000" b="1" dirty="0" err="1"/>
              <a:t>Darwins</a:t>
            </a:r>
            <a:r>
              <a:rPr lang="en-GB" sz="4000" dirty="0"/>
              <a:t> </a:t>
            </a:r>
            <a:endParaRPr lang="en-US" sz="4000" dirty="0"/>
          </a:p>
        </p:txBody>
      </p:sp>
    </p:spTree>
    <p:extLst>
      <p:ext uri="{BB962C8B-B14F-4D97-AF65-F5344CB8AC3E}">
        <p14:creationId xmlns:p14="http://schemas.microsoft.com/office/powerpoint/2010/main" val="1454510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677302" y="0"/>
            <a:ext cx="5167665" cy="6858000"/>
          </a:xfrm>
          <a:prstGeom prst="rect">
            <a:avLst/>
          </a:prstGeom>
        </p:spPr>
      </p:pic>
      <p:sp>
        <p:nvSpPr>
          <p:cNvPr id="5" name="Rectangle 4"/>
          <p:cNvSpPr/>
          <p:nvPr/>
        </p:nvSpPr>
        <p:spPr>
          <a:xfrm>
            <a:off x="0" y="0"/>
            <a:ext cx="5334795" cy="7294304"/>
          </a:xfrm>
          <a:prstGeom prst="rect">
            <a:avLst/>
          </a:prstGeom>
        </p:spPr>
        <p:txBody>
          <a:bodyPr wrap="square">
            <a:spAutoFit/>
          </a:bodyPr>
          <a:lstStyle/>
          <a:p>
            <a:r>
              <a:rPr lang="en-US" sz="2800" b="1" dirty="0">
                <a:solidFill>
                  <a:srgbClr val="3366FF"/>
                </a:solidFill>
              </a:rPr>
              <a:t>Francis </a:t>
            </a:r>
            <a:r>
              <a:rPr lang="en-US" sz="2800" b="1" dirty="0" smtClean="0">
                <a:solidFill>
                  <a:srgbClr val="3366FF"/>
                </a:solidFill>
              </a:rPr>
              <a:t>Galton 1822-1911</a:t>
            </a:r>
          </a:p>
          <a:p>
            <a:r>
              <a:rPr lang="en-GB" sz="2000" dirty="0" smtClean="0"/>
              <a:t>     a </a:t>
            </a:r>
            <a:r>
              <a:rPr lang="en-GB" sz="2000" dirty="0"/>
              <a:t>first cousin of </a:t>
            </a:r>
            <a:r>
              <a:rPr lang="en-GB" sz="2000" dirty="0" smtClean="0"/>
              <a:t>Charles Darwin</a:t>
            </a:r>
            <a:r>
              <a:rPr lang="en-GB" sz="2000" dirty="0"/>
              <a:t>. </a:t>
            </a:r>
            <a:endParaRPr lang="en-GB" sz="2000" dirty="0" smtClean="0"/>
          </a:p>
          <a:p>
            <a:r>
              <a:rPr lang="en-GB" sz="2000" dirty="0" smtClean="0"/>
              <a:t>They </a:t>
            </a:r>
            <a:r>
              <a:rPr lang="en-GB" sz="2000" dirty="0"/>
              <a:t>had a common </a:t>
            </a:r>
            <a:endParaRPr lang="en-GB" sz="2000" dirty="0" smtClean="0"/>
          </a:p>
          <a:p>
            <a:r>
              <a:rPr lang="en-GB" sz="2000" dirty="0" smtClean="0"/>
              <a:t>grandfather </a:t>
            </a:r>
            <a:r>
              <a:rPr lang="en-GB" sz="2000" dirty="0"/>
              <a:t>in Erasmus Darwin </a:t>
            </a:r>
            <a:endParaRPr lang="en-GB" sz="2000" dirty="0" smtClean="0"/>
          </a:p>
          <a:p>
            <a:r>
              <a:rPr lang="en-GB" sz="2000" dirty="0" smtClean="0"/>
              <a:t>(</a:t>
            </a:r>
            <a:r>
              <a:rPr lang="en-GB" sz="2000" dirty="0"/>
              <a:t>1731-1802), but CD was descended </a:t>
            </a:r>
            <a:endParaRPr lang="en-GB" sz="2000" dirty="0" smtClean="0"/>
          </a:p>
          <a:p>
            <a:r>
              <a:rPr lang="en-GB" sz="2000" dirty="0" smtClean="0"/>
              <a:t>from </a:t>
            </a:r>
            <a:r>
              <a:rPr lang="en-GB" sz="2000" dirty="0"/>
              <a:t>his first wife, FG from his second, </a:t>
            </a:r>
            <a:endParaRPr lang="en-GB" sz="2000" dirty="0" smtClean="0"/>
          </a:p>
          <a:p>
            <a:r>
              <a:rPr lang="en-GB" sz="2000" dirty="0" smtClean="0"/>
              <a:t>so </a:t>
            </a:r>
            <a:r>
              <a:rPr lang="en-GB" sz="2000" dirty="0"/>
              <a:t>they are also termed as ‘half </a:t>
            </a:r>
            <a:r>
              <a:rPr lang="en-GB" sz="2000" dirty="0" smtClean="0"/>
              <a:t>cousins</a:t>
            </a:r>
            <a:r>
              <a:rPr lang="en-GB" sz="2000" dirty="0"/>
              <a:t>’. </a:t>
            </a:r>
            <a:endParaRPr lang="en-GB" sz="2000" dirty="0" smtClean="0"/>
          </a:p>
          <a:p>
            <a:endParaRPr lang="en-GB" sz="1600" dirty="0" smtClean="0">
              <a:solidFill>
                <a:srgbClr val="3366FF"/>
              </a:solidFill>
            </a:endParaRPr>
          </a:p>
          <a:p>
            <a:r>
              <a:rPr lang="en-GB" sz="2000" dirty="0" smtClean="0"/>
              <a:t>His work interacted with Darwin’s:</a:t>
            </a:r>
            <a:endParaRPr lang="en-GB" sz="2000" dirty="0"/>
          </a:p>
          <a:p>
            <a:r>
              <a:rPr lang="en-GB" sz="2000" b="1" i="1" u="sng" dirty="0">
                <a:solidFill>
                  <a:srgbClr val="3366FF"/>
                </a:solidFill>
              </a:rPr>
              <a:t>Narrative of an Explorer in Southern Africa </a:t>
            </a:r>
            <a:endParaRPr lang="en-GB" sz="2000" b="1" i="1" u="sng" dirty="0" smtClean="0">
              <a:solidFill>
                <a:srgbClr val="3366FF"/>
              </a:solidFill>
            </a:endParaRPr>
          </a:p>
          <a:p>
            <a:r>
              <a:rPr lang="en-GB" sz="2000" dirty="0" smtClean="0">
                <a:solidFill>
                  <a:srgbClr val="3366FF"/>
                </a:solidFill>
              </a:rPr>
              <a:t>(</a:t>
            </a:r>
            <a:r>
              <a:rPr lang="en-GB" sz="2000" dirty="0"/>
              <a:t>1853) and </a:t>
            </a:r>
            <a:r>
              <a:rPr lang="en-GB" sz="2000" b="1" i="1" u="sng" dirty="0">
                <a:solidFill>
                  <a:srgbClr val="3366FF"/>
                </a:solidFill>
              </a:rPr>
              <a:t>The Art of Travel</a:t>
            </a:r>
            <a:r>
              <a:rPr lang="en-GB" sz="2000" b="1" i="1" dirty="0"/>
              <a:t> </a:t>
            </a:r>
            <a:r>
              <a:rPr lang="en-GB" sz="2000" dirty="0"/>
              <a:t>(1855). </a:t>
            </a:r>
          </a:p>
          <a:p>
            <a:r>
              <a:rPr lang="en-GB" sz="2000" i="1" dirty="0" smtClean="0"/>
              <a:t>	</a:t>
            </a:r>
            <a:r>
              <a:rPr lang="en-GB" sz="2000" dirty="0" smtClean="0"/>
              <a:t>[CD: </a:t>
            </a:r>
            <a:r>
              <a:rPr lang="en-GB" sz="2000" i="1" dirty="0"/>
              <a:t>Origin of </a:t>
            </a:r>
            <a:r>
              <a:rPr lang="en-GB" sz="2000" i="1" dirty="0" smtClean="0"/>
              <a:t>Species</a:t>
            </a:r>
            <a:r>
              <a:rPr lang="en-GB" sz="2000" dirty="0" smtClean="0"/>
              <a:t>, 1859]</a:t>
            </a:r>
            <a:endParaRPr lang="en-GB" sz="2000" i="1" dirty="0" smtClean="0"/>
          </a:p>
          <a:p>
            <a:r>
              <a:rPr lang="en-GB" sz="2000" b="1" i="1" u="sng" dirty="0" smtClean="0">
                <a:solidFill>
                  <a:srgbClr val="3366FF"/>
                </a:solidFill>
              </a:rPr>
              <a:t>Heredity </a:t>
            </a:r>
            <a:r>
              <a:rPr lang="en-GB" sz="2000" b="1" i="1" u="sng" dirty="0">
                <a:solidFill>
                  <a:srgbClr val="3366FF"/>
                </a:solidFill>
              </a:rPr>
              <a:t>and Genius</a:t>
            </a:r>
            <a:r>
              <a:rPr lang="en-GB" sz="2000" dirty="0"/>
              <a:t> (1969), </a:t>
            </a:r>
          </a:p>
          <a:p>
            <a:r>
              <a:rPr lang="en-GB" sz="2000" dirty="0" smtClean="0"/>
              <a:t> 	[CD: </a:t>
            </a:r>
            <a:r>
              <a:rPr lang="en-GB" sz="2000" i="1" dirty="0" smtClean="0"/>
              <a:t>Descent </a:t>
            </a:r>
            <a:r>
              <a:rPr lang="en-GB" sz="2000" i="1" dirty="0"/>
              <a:t>of </a:t>
            </a:r>
            <a:r>
              <a:rPr lang="en-GB" sz="2000" i="1" dirty="0" smtClean="0"/>
              <a:t>Man, </a:t>
            </a:r>
            <a:r>
              <a:rPr lang="en-GB" sz="2000" dirty="0" smtClean="0"/>
              <a:t>1871]</a:t>
            </a:r>
          </a:p>
          <a:p>
            <a:r>
              <a:rPr lang="en-GB" sz="2000" b="1" i="1" u="sng" dirty="0" smtClean="0">
                <a:solidFill>
                  <a:srgbClr val="3366FF"/>
                </a:solidFill>
              </a:rPr>
              <a:t>Inquiries into Human Faculty and its</a:t>
            </a:r>
          </a:p>
          <a:p>
            <a:r>
              <a:rPr lang="en-GB" sz="2000" b="1" i="1" u="sng" dirty="0" smtClean="0">
                <a:solidFill>
                  <a:srgbClr val="3366FF"/>
                </a:solidFill>
              </a:rPr>
              <a:t>Development</a:t>
            </a:r>
            <a:r>
              <a:rPr lang="en-GB" sz="2000" b="1" dirty="0" smtClean="0">
                <a:solidFill>
                  <a:srgbClr val="3366FF"/>
                </a:solidFill>
              </a:rPr>
              <a:t> </a:t>
            </a:r>
            <a:r>
              <a:rPr lang="en-GB" sz="2000" dirty="0" smtClean="0">
                <a:solidFill>
                  <a:srgbClr val="000000"/>
                </a:solidFill>
              </a:rPr>
              <a:t>(1883)</a:t>
            </a:r>
            <a:r>
              <a:rPr lang="en-GB" sz="2000" dirty="0" smtClean="0"/>
              <a:t> </a:t>
            </a:r>
            <a:r>
              <a:rPr lang="mr-IN" sz="2000" dirty="0" smtClean="0">
                <a:hlinkClick r:id="rId3" tooltip="Inquiries into Human Faculty and Its Development"/>
              </a:rPr>
              <a:t>–</a:t>
            </a:r>
            <a:r>
              <a:rPr lang="en-GB" sz="2000" dirty="0" smtClean="0"/>
              <a:t> coined </a:t>
            </a:r>
            <a:r>
              <a:rPr lang="en-GB" sz="2400" b="1" dirty="0" smtClean="0">
                <a:solidFill>
                  <a:srgbClr val="660066"/>
                </a:solidFill>
              </a:rPr>
              <a:t>“Eugenics”</a:t>
            </a:r>
            <a:r>
              <a:rPr lang="en-GB" sz="2000" dirty="0" smtClean="0"/>
              <a:t> </a:t>
            </a:r>
            <a:endParaRPr lang="en-US" sz="2000" dirty="0">
              <a:solidFill>
                <a:srgbClr val="000000"/>
              </a:solidFill>
              <a:hlinkClick r:id="rId3" tooltip="Inquiries into Human Faculty and Its Development"/>
            </a:endParaRPr>
          </a:p>
          <a:p>
            <a:endParaRPr lang="en-GB" sz="1600" dirty="0" smtClean="0"/>
          </a:p>
          <a:p>
            <a:r>
              <a:rPr lang="en-GB" sz="2000" dirty="0" smtClean="0"/>
              <a:t>a </a:t>
            </a:r>
            <a:r>
              <a:rPr lang="en-GB" sz="2000" dirty="0"/>
              <a:t>father of statistics and genetics as well as </a:t>
            </a:r>
            <a:r>
              <a:rPr lang="en-GB" sz="2000" dirty="0" smtClean="0"/>
              <a:t>eugenics</a:t>
            </a:r>
            <a:r>
              <a:rPr lang="en-GB" sz="2000" dirty="0"/>
              <a:t>,</a:t>
            </a:r>
            <a:r>
              <a:rPr lang="en-GB" sz="2000" dirty="0" smtClean="0"/>
              <a:t> coined </a:t>
            </a:r>
            <a:r>
              <a:rPr lang="en-GB" sz="2000" dirty="0"/>
              <a:t>‘regression towards the </a:t>
            </a:r>
            <a:endParaRPr lang="en-GB" sz="2000" dirty="0" smtClean="0"/>
          </a:p>
          <a:p>
            <a:r>
              <a:rPr lang="en-GB" sz="2000" dirty="0" smtClean="0"/>
              <a:t>mean</a:t>
            </a:r>
            <a:r>
              <a:rPr lang="en-GB" sz="2000" dirty="0"/>
              <a:t>’ and ‘correlation</a:t>
            </a:r>
            <a:r>
              <a:rPr lang="en-GB" sz="2000" dirty="0" smtClean="0"/>
              <a:t>’. In anthropology he promoted anthropometry; also use </a:t>
            </a:r>
            <a:r>
              <a:rPr lang="en-GB" sz="2000" dirty="0"/>
              <a:t>of fingerprinting by police </a:t>
            </a:r>
            <a:r>
              <a:rPr lang="en-GB" sz="2000" dirty="0" smtClean="0"/>
              <a:t> </a:t>
            </a:r>
            <a:endParaRPr lang="en-GB" sz="2000" dirty="0"/>
          </a:p>
          <a:p>
            <a:endParaRPr lang="en-US" sz="2000" dirty="0">
              <a:solidFill>
                <a:srgbClr val="3366FF"/>
              </a:solidFill>
            </a:endParaRPr>
          </a:p>
        </p:txBody>
      </p:sp>
    </p:spTree>
    <p:extLst>
      <p:ext uri="{BB962C8B-B14F-4D97-AF65-F5344CB8AC3E}">
        <p14:creationId xmlns:p14="http://schemas.microsoft.com/office/powerpoint/2010/main" val="3862276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7848301"/>
          </a:xfrm>
          <a:prstGeom prst="rect">
            <a:avLst/>
          </a:prstGeom>
        </p:spPr>
        <p:txBody>
          <a:bodyPr wrap="square">
            <a:spAutoFit/>
          </a:bodyPr>
          <a:lstStyle/>
          <a:p>
            <a:r>
              <a:rPr lang="en-US" sz="2400" dirty="0" smtClean="0"/>
              <a:t>Interest </a:t>
            </a:r>
            <a:r>
              <a:rPr lang="en-US" sz="2400" dirty="0"/>
              <a:t>in eugenics increased rapidly from </a:t>
            </a:r>
            <a:r>
              <a:rPr lang="en-US" sz="2400" dirty="0" smtClean="0"/>
              <a:t>1900</a:t>
            </a:r>
            <a:r>
              <a:rPr lang="en-US" sz="2400" dirty="0"/>
              <a:t> </a:t>
            </a:r>
            <a:r>
              <a:rPr lang="en-US" sz="2400" dirty="0" smtClean="0"/>
              <a:t>-  </a:t>
            </a:r>
            <a:r>
              <a:rPr lang="en-US" sz="2400" dirty="0"/>
              <a:t>the topic of Galton’s second Thomas Huxley lecture at the </a:t>
            </a:r>
            <a:r>
              <a:rPr lang="en-US" sz="2400" b="1" dirty="0"/>
              <a:t>Royal Anthropological </a:t>
            </a:r>
            <a:r>
              <a:rPr lang="en-US" sz="2400" b="1" dirty="0" smtClean="0"/>
              <a:t>Institute</a:t>
            </a:r>
            <a:r>
              <a:rPr lang="en-US" sz="2400" dirty="0" smtClean="0"/>
              <a:t> in 1901. He </a:t>
            </a:r>
            <a:r>
              <a:rPr lang="en-US" sz="2400" dirty="0"/>
              <a:t>founded a </a:t>
            </a:r>
            <a:r>
              <a:rPr lang="en-US" sz="2400" b="1" dirty="0"/>
              <a:t>Eugenics Record Office</a:t>
            </a:r>
            <a:r>
              <a:rPr lang="en-US" sz="2400" dirty="0"/>
              <a:t> in 1904, that became part of the </a:t>
            </a:r>
            <a:r>
              <a:rPr lang="en-US" sz="2400" b="1" dirty="0"/>
              <a:t>department of eugenics at UCL</a:t>
            </a:r>
            <a:r>
              <a:rPr lang="en-US" sz="2400" dirty="0"/>
              <a:t>, set up with his bequest. The </a:t>
            </a:r>
            <a:r>
              <a:rPr lang="en-US" sz="2400" b="1" dirty="0"/>
              <a:t>Eugenics Education Society of Great Britain</a:t>
            </a:r>
            <a:r>
              <a:rPr lang="en-US" sz="2400" dirty="0"/>
              <a:t> was founded in 1907 with Galton as Honorary </a:t>
            </a:r>
            <a:r>
              <a:rPr lang="en-US" sz="2400" dirty="0" smtClean="0"/>
              <a:t>President - </a:t>
            </a:r>
            <a:r>
              <a:rPr lang="en-US" sz="2400" dirty="0"/>
              <a:t>changed its name to the </a:t>
            </a:r>
            <a:r>
              <a:rPr lang="en-US" sz="2400" b="1" dirty="0"/>
              <a:t>Eugenics Society</a:t>
            </a:r>
            <a:r>
              <a:rPr lang="en-US" sz="2400" dirty="0"/>
              <a:t> in 1924 (changed again to the </a:t>
            </a:r>
            <a:r>
              <a:rPr lang="en-US" sz="2400" b="1" dirty="0"/>
              <a:t>Galton Institute</a:t>
            </a:r>
            <a:r>
              <a:rPr lang="en-US" sz="2400" dirty="0"/>
              <a:t> in 1989 and again to the </a:t>
            </a:r>
            <a:r>
              <a:rPr lang="en-US" sz="2400" b="1" dirty="0"/>
              <a:t>Adelphi Genetics Forum</a:t>
            </a:r>
            <a:r>
              <a:rPr lang="en-US" sz="2400" dirty="0"/>
              <a:t> in 2021).</a:t>
            </a:r>
            <a:r>
              <a:rPr lang="en-US" sz="2400" dirty="0" smtClean="0"/>
              <a:t> </a:t>
            </a:r>
            <a:r>
              <a:rPr lang="en-US" sz="2400" dirty="0"/>
              <a:t>From 1909 this </a:t>
            </a:r>
            <a:r>
              <a:rPr lang="en-US" sz="2400" dirty="0" smtClean="0"/>
              <a:t>published the</a:t>
            </a:r>
            <a:r>
              <a:rPr lang="en-US" sz="2400" b="1" dirty="0" smtClean="0"/>
              <a:t> </a:t>
            </a:r>
            <a:r>
              <a:rPr lang="en-US" sz="2400" b="1" i="1" dirty="0" smtClean="0"/>
              <a:t>Eugenics Review</a:t>
            </a:r>
            <a:r>
              <a:rPr lang="en-US" sz="2400" b="1" dirty="0" smtClean="0"/>
              <a:t> - </a:t>
            </a:r>
            <a:r>
              <a:rPr lang="en-US" sz="2400" dirty="0" smtClean="0"/>
              <a:t>changed its name to</a:t>
            </a:r>
            <a:r>
              <a:rPr lang="en-US" sz="2400" b="1" dirty="0" smtClean="0"/>
              <a:t> </a:t>
            </a:r>
            <a:r>
              <a:rPr lang="en-US" sz="2400" b="1" i="1" dirty="0" smtClean="0"/>
              <a:t>Journal of Biosocial Science</a:t>
            </a:r>
            <a:r>
              <a:rPr lang="en-US" sz="2400" dirty="0" smtClean="0"/>
              <a:t> in 1969. </a:t>
            </a:r>
            <a:r>
              <a:rPr lang="en-US" sz="2400" dirty="0" smtClean="0">
                <a:solidFill>
                  <a:srgbClr val="800000"/>
                </a:solidFill>
              </a:rPr>
              <a:t>Chairmen </a:t>
            </a:r>
            <a:r>
              <a:rPr lang="en-US" sz="2400" dirty="0">
                <a:solidFill>
                  <a:srgbClr val="800000"/>
                </a:solidFill>
              </a:rPr>
              <a:t>from the ‘Darwin clan’ </a:t>
            </a:r>
            <a:r>
              <a:rPr lang="en-US" sz="2400" dirty="0" smtClean="0">
                <a:solidFill>
                  <a:srgbClr val="800000"/>
                </a:solidFill>
              </a:rPr>
              <a:t>included </a:t>
            </a:r>
            <a:r>
              <a:rPr lang="en-US" sz="2400" b="1" u="sng" dirty="0" smtClean="0">
                <a:solidFill>
                  <a:srgbClr val="800000"/>
                </a:solidFill>
              </a:rPr>
              <a:t>Galton</a:t>
            </a:r>
            <a:r>
              <a:rPr lang="en-US" sz="2400" b="1" dirty="0" smtClean="0">
                <a:solidFill>
                  <a:srgbClr val="800000"/>
                </a:solidFill>
              </a:rPr>
              <a:t> </a:t>
            </a:r>
            <a:r>
              <a:rPr lang="en-US" sz="2400" dirty="0" smtClean="0">
                <a:solidFill>
                  <a:srgbClr val="800000"/>
                </a:solidFill>
              </a:rPr>
              <a:t>(1907-11) </a:t>
            </a:r>
            <a:r>
              <a:rPr lang="en-US" sz="2400" b="1" u="sng" dirty="0" smtClean="0">
                <a:solidFill>
                  <a:srgbClr val="800000"/>
                </a:solidFill>
              </a:rPr>
              <a:t>Leonard Darwin</a:t>
            </a:r>
            <a:r>
              <a:rPr lang="en-US" sz="2400" b="1" dirty="0" smtClean="0">
                <a:solidFill>
                  <a:srgbClr val="800000"/>
                </a:solidFill>
              </a:rPr>
              <a:t> (1911-1928)</a:t>
            </a:r>
            <a:r>
              <a:rPr lang="en-US" sz="2400" dirty="0" smtClean="0">
                <a:solidFill>
                  <a:srgbClr val="800000"/>
                </a:solidFill>
              </a:rPr>
              <a:t>, </a:t>
            </a:r>
            <a:r>
              <a:rPr lang="en-US" sz="2400" b="1" u="sng" dirty="0" smtClean="0">
                <a:solidFill>
                  <a:srgbClr val="800000"/>
                </a:solidFill>
              </a:rPr>
              <a:t>John </a:t>
            </a:r>
            <a:r>
              <a:rPr lang="en-US" sz="2400" b="1" u="sng" dirty="0">
                <a:solidFill>
                  <a:srgbClr val="800000"/>
                </a:solidFill>
              </a:rPr>
              <a:t>Maynard Keynes</a:t>
            </a:r>
            <a:r>
              <a:rPr lang="en-US" sz="2400" b="1" dirty="0">
                <a:solidFill>
                  <a:srgbClr val="800000"/>
                </a:solidFill>
              </a:rPr>
              <a:t> </a:t>
            </a:r>
            <a:r>
              <a:rPr lang="en-US" sz="2400" dirty="0">
                <a:solidFill>
                  <a:srgbClr val="800000"/>
                </a:solidFill>
              </a:rPr>
              <a:t>(1934),</a:t>
            </a:r>
            <a:r>
              <a:rPr lang="en-US" sz="2400" b="1" dirty="0">
                <a:solidFill>
                  <a:srgbClr val="800000"/>
                </a:solidFill>
              </a:rPr>
              <a:t> </a:t>
            </a:r>
            <a:r>
              <a:rPr lang="en-US" sz="2400" b="1" u="sng" dirty="0">
                <a:solidFill>
                  <a:srgbClr val="800000"/>
                </a:solidFill>
              </a:rPr>
              <a:t>Charles Galton Darwin</a:t>
            </a:r>
            <a:r>
              <a:rPr lang="en-US" sz="2400" dirty="0">
                <a:solidFill>
                  <a:srgbClr val="800000"/>
                </a:solidFill>
              </a:rPr>
              <a:t> (1953-59, a grandson of CD) and </a:t>
            </a:r>
            <a:r>
              <a:rPr lang="en-US" sz="2400" b="1" u="sng" dirty="0" smtClean="0">
                <a:solidFill>
                  <a:srgbClr val="800000"/>
                </a:solidFill>
              </a:rPr>
              <a:t>Julian Huxley </a:t>
            </a:r>
            <a:r>
              <a:rPr lang="en-US" sz="2400" dirty="0" smtClean="0">
                <a:solidFill>
                  <a:srgbClr val="800000"/>
                </a:solidFill>
              </a:rPr>
              <a:t>(</a:t>
            </a:r>
            <a:r>
              <a:rPr lang="en-US" sz="2400" dirty="0">
                <a:solidFill>
                  <a:srgbClr val="800000"/>
                </a:solidFill>
              </a:rPr>
              <a:t>1959-62</a:t>
            </a:r>
            <a:r>
              <a:rPr lang="en-US" sz="2400" dirty="0" smtClean="0">
                <a:solidFill>
                  <a:srgbClr val="800000"/>
                </a:solidFill>
              </a:rPr>
              <a:t>)</a:t>
            </a:r>
            <a:r>
              <a:rPr lang="en-US" sz="2400" dirty="0">
                <a:solidFill>
                  <a:srgbClr val="800000"/>
                </a:solidFill>
              </a:rPr>
              <a:t> </a:t>
            </a:r>
            <a:r>
              <a:rPr lang="en-US" sz="2400" dirty="0" smtClean="0">
                <a:solidFill>
                  <a:srgbClr val="800000"/>
                </a:solidFill>
              </a:rPr>
              <a:t>- </a:t>
            </a:r>
            <a:r>
              <a:rPr lang="en-US" sz="2400" dirty="0">
                <a:solidFill>
                  <a:srgbClr val="800000"/>
                </a:solidFill>
              </a:rPr>
              <a:t>also the first director of UNESCO in 1946, </a:t>
            </a:r>
            <a:r>
              <a:rPr lang="en-US" sz="2400" dirty="0" smtClean="0">
                <a:solidFill>
                  <a:srgbClr val="800000"/>
                </a:solidFill>
              </a:rPr>
              <a:t>who </a:t>
            </a:r>
            <a:r>
              <a:rPr lang="en-US" sz="2400" dirty="0">
                <a:solidFill>
                  <a:srgbClr val="800000"/>
                </a:solidFill>
              </a:rPr>
              <a:t>coined the term ‘</a:t>
            </a:r>
            <a:r>
              <a:rPr lang="en-US" sz="2400" dirty="0" err="1">
                <a:solidFill>
                  <a:srgbClr val="800000"/>
                </a:solidFill>
              </a:rPr>
              <a:t>transhumanism</a:t>
            </a:r>
            <a:r>
              <a:rPr lang="en-US" sz="2400" dirty="0">
                <a:solidFill>
                  <a:srgbClr val="800000"/>
                </a:solidFill>
              </a:rPr>
              <a:t>’ in 1951.</a:t>
            </a:r>
            <a:r>
              <a:rPr lang="en-US" sz="2400" dirty="0"/>
              <a:t> </a:t>
            </a:r>
            <a:endParaRPr lang="en-US" sz="2400" dirty="0" smtClean="0"/>
          </a:p>
          <a:p>
            <a:r>
              <a:rPr lang="en-US" sz="2400" dirty="0" smtClean="0"/>
              <a:t>	The </a:t>
            </a:r>
            <a:r>
              <a:rPr lang="en-US" sz="2400" b="1" dirty="0"/>
              <a:t>First International Congress of Eugenics</a:t>
            </a:r>
            <a:r>
              <a:rPr lang="en-US" sz="2400" dirty="0"/>
              <a:t> was held shortly after Galton’s death (1911) in July 1912, at UCL, </a:t>
            </a:r>
            <a:r>
              <a:rPr lang="en-US" sz="2400" dirty="0" smtClean="0"/>
              <a:t>where Winston Churchill</a:t>
            </a:r>
            <a:r>
              <a:rPr lang="en-US" sz="2400" dirty="0"/>
              <a:t> </a:t>
            </a:r>
            <a:r>
              <a:rPr lang="en-US" sz="2400" dirty="0" smtClean="0"/>
              <a:t> </a:t>
            </a:r>
            <a:r>
              <a:rPr lang="en-US" sz="2400" dirty="0"/>
              <a:t>and John Maynard Keynes were among many famous attendees</a:t>
            </a:r>
            <a:r>
              <a:rPr lang="en-US" sz="2400" dirty="0" smtClean="0"/>
              <a:t>. </a:t>
            </a:r>
          </a:p>
          <a:p>
            <a:r>
              <a:rPr lang="en-US" sz="2400" dirty="0"/>
              <a:t>(</a:t>
            </a:r>
            <a:r>
              <a:rPr lang="en-US" sz="2400" dirty="0" smtClean="0"/>
              <a:t>Keynes’ brother Geoffrey married CD’s granddaughter Margaret)</a:t>
            </a:r>
            <a:endParaRPr lang="en-GB" sz="2400" dirty="0" smtClean="0"/>
          </a:p>
          <a:p>
            <a:endParaRPr lang="en-GB" sz="2400" dirty="0" smtClean="0"/>
          </a:p>
          <a:p>
            <a:endParaRPr lang="en-GB" sz="2400" dirty="0"/>
          </a:p>
          <a:p>
            <a:endParaRPr lang="en-GB" sz="2400" dirty="0"/>
          </a:p>
        </p:txBody>
      </p:sp>
    </p:spTree>
    <p:extLst>
      <p:ext uri="{BB962C8B-B14F-4D97-AF65-F5344CB8AC3E}">
        <p14:creationId xmlns:p14="http://schemas.microsoft.com/office/powerpoint/2010/main" val="39810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76715" y="0"/>
            <a:ext cx="4567284" cy="6858000"/>
          </a:xfrm>
          <a:prstGeom prst="rect">
            <a:avLst/>
          </a:prstGeom>
        </p:spPr>
      </p:pic>
      <p:sp>
        <p:nvSpPr>
          <p:cNvPr id="3" name="Rectangle 2"/>
          <p:cNvSpPr/>
          <p:nvPr/>
        </p:nvSpPr>
        <p:spPr>
          <a:xfrm>
            <a:off x="1" y="0"/>
            <a:ext cx="4576714" cy="6924972"/>
          </a:xfrm>
          <a:prstGeom prst="rect">
            <a:avLst/>
          </a:prstGeom>
        </p:spPr>
        <p:txBody>
          <a:bodyPr wrap="square">
            <a:spAutoFit/>
          </a:bodyPr>
          <a:lstStyle/>
          <a:p>
            <a:r>
              <a:rPr lang="en-US" sz="2300" dirty="0" smtClean="0">
                <a:solidFill>
                  <a:srgbClr val="3366FF"/>
                </a:solidFill>
              </a:rPr>
              <a:t>Major Leonard </a:t>
            </a:r>
            <a:r>
              <a:rPr lang="en-US" sz="2300" dirty="0">
                <a:solidFill>
                  <a:srgbClr val="3366FF"/>
                </a:solidFill>
              </a:rPr>
              <a:t>Darwin, 1850-</a:t>
            </a:r>
            <a:r>
              <a:rPr lang="en-US" sz="2300" dirty="0" smtClean="0">
                <a:solidFill>
                  <a:srgbClr val="3366FF"/>
                </a:solidFill>
              </a:rPr>
              <a:t>1943</a:t>
            </a:r>
          </a:p>
          <a:p>
            <a:r>
              <a:rPr lang="en-US" sz="2200" dirty="0" smtClean="0"/>
              <a:t>4</a:t>
            </a:r>
            <a:r>
              <a:rPr lang="en-US" sz="2200" baseline="30000" dirty="0" smtClean="0"/>
              <a:t>th</a:t>
            </a:r>
            <a:r>
              <a:rPr lang="en-US" sz="2200" dirty="0" smtClean="0"/>
              <a:t> of Darwin’s 8 sons &amp; lived longest, “considered himself the least intelligent” (with typical Darwin self-effacement)</a:t>
            </a:r>
          </a:p>
          <a:p>
            <a:endParaRPr lang="en-US" sz="2200" dirty="0"/>
          </a:p>
          <a:p>
            <a:r>
              <a:rPr lang="en-US" sz="2200" dirty="0" smtClean="0"/>
              <a:t>Joined the Royal Engineers in 1871, worked for Intelligence Division in the Ministry of War 1877-1882, became Major 1890, Liberal Unionist MP for </a:t>
            </a:r>
            <a:r>
              <a:rPr lang="en-US" sz="2200" dirty="0" err="1" smtClean="0"/>
              <a:t>Lichfield</a:t>
            </a:r>
            <a:r>
              <a:rPr lang="en-US" sz="2200" dirty="0" smtClean="0"/>
              <a:t> 1892-5  </a:t>
            </a:r>
          </a:p>
          <a:p>
            <a:endParaRPr lang="en-US" sz="2200" dirty="0" smtClean="0"/>
          </a:p>
          <a:p>
            <a:r>
              <a:rPr lang="en-US" sz="2200" dirty="0" smtClean="0"/>
              <a:t>President of the Royal Geographical Society 1908-11 before being Chairman of Eugenics</a:t>
            </a:r>
            <a:r>
              <a:rPr lang="en-GB" sz="2200" dirty="0"/>
              <a:t> </a:t>
            </a:r>
            <a:r>
              <a:rPr lang="en-GB" sz="2200" dirty="0" smtClean="0"/>
              <a:t>Society 1911-28. Mentor &amp; patron of Ronald Fisher.</a:t>
            </a:r>
          </a:p>
          <a:p>
            <a:endParaRPr lang="en-GB" sz="2200" dirty="0"/>
          </a:p>
          <a:p>
            <a:r>
              <a:rPr lang="en-US" sz="2400" dirty="0" smtClean="0"/>
              <a:t>published </a:t>
            </a:r>
            <a:r>
              <a:rPr lang="en-US" sz="2400" dirty="0"/>
              <a:t>a 500 page book in 1926, </a:t>
            </a:r>
            <a:r>
              <a:rPr lang="en-US" sz="2400" b="1" i="1" u="sng" dirty="0" smtClean="0"/>
              <a:t>The </a:t>
            </a:r>
            <a:r>
              <a:rPr lang="en-US" sz="2400" b="1" i="1" u="sng" dirty="0"/>
              <a:t>need for eugenics reform</a:t>
            </a:r>
            <a:r>
              <a:rPr lang="en-US" sz="2400" i="1" dirty="0"/>
              <a:t>. </a:t>
            </a:r>
            <a:endParaRPr lang="en-GB" sz="2400" dirty="0"/>
          </a:p>
          <a:p>
            <a:endParaRPr lang="en-US" sz="2200" dirty="0">
              <a:solidFill>
                <a:srgbClr val="3366FF"/>
              </a:solidFill>
            </a:endParaRPr>
          </a:p>
        </p:txBody>
      </p:sp>
    </p:spTree>
    <p:extLst>
      <p:ext uri="{BB962C8B-B14F-4D97-AF65-F5344CB8AC3E}">
        <p14:creationId xmlns:p14="http://schemas.microsoft.com/office/powerpoint/2010/main" val="4237702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928770" cy="6894196"/>
          </a:xfrm>
          <a:prstGeom prst="rect">
            <a:avLst/>
          </a:prstGeom>
        </p:spPr>
        <p:txBody>
          <a:bodyPr wrap="square">
            <a:spAutoFit/>
          </a:bodyPr>
          <a:lstStyle/>
          <a:p>
            <a:r>
              <a:rPr lang="en-US" sz="2100" dirty="0" smtClean="0"/>
              <a:t>The push </a:t>
            </a:r>
            <a:r>
              <a:rPr lang="en-US" sz="2100" dirty="0"/>
              <a:t>for eugenics legislation, to try and prevent people deemed to have ‘poor heredity’ from </a:t>
            </a:r>
            <a:r>
              <a:rPr lang="en-US" sz="2100" dirty="0" smtClean="0"/>
              <a:t>breeding: </a:t>
            </a:r>
            <a:r>
              <a:rPr lang="en-US" sz="2100" dirty="0"/>
              <a:t>In 1910 the Eugenics Education Society's Committee on Poor Law Reform declared their belief that </a:t>
            </a:r>
            <a:r>
              <a:rPr lang="en-US" sz="2100" b="1" dirty="0"/>
              <a:t>poverty was rooted in genetic deficiencies of the working class</a:t>
            </a:r>
            <a:r>
              <a:rPr lang="en-US" sz="2100" dirty="0"/>
              <a:t>, suggesting in a special Poor Law issue of the </a:t>
            </a:r>
            <a:r>
              <a:rPr lang="en-US" sz="2100" i="1" dirty="0"/>
              <a:t>Eugenics Review</a:t>
            </a:r>
            <a:r>
              <a:rPr lang="en-US" sz="2100" dirty="0"/>
              <a:t> that paupers should be segregated in workhouses to prevent them breeding. </a:t>
            </a:r>
            <a:endParaRPr lang="en-GB" sz="2100" dirty="0"/>
          </a:p>
          <a:p>
            <a:r>
              <a:rPr lang="en-GB" sz="2100" dirty="0"/>
              <a:t>	The only piece of eugenics legislation passed in the UK was the</a:t>
            </a:r>
            <a:r>
              <a:rPr lang="en-US" sz="2100" dirty="0"/>
              <a:t> </a:t>
            </a:r>
            <a:r>
              <a:rPr lang="en-US" sz="2100" b="1" dirty="0"/>
              <a:t>Mental Deficiency Act, 1913</a:t>
            </a:r>
            <a:r>
              <a:rPr lang="en-US" sz="2100" dirty="0"/>
              <a:t>. Only three MPs opposed it. One was another relative, Liberal MP </a:t>
            </a:r>
            <a:r>
              <a:rPr lang="en-US" sz="2100" b="1" dirty="0">
                <a:solidFill>
                  <a:srgbClr val="3366FF"/>
                </a:solidFill>
              </a:rPr>
              <a:t>Colonel Josiah Wedgewood </a:t>
            </a:r>
            <a:r>
              <a:rPr lang="en-US" sz="2100" b="1" dirty="0" smtClean="0">
                <a:solidFill>
                  <a:srgbClr val="3366FF"/>
                </a:solidFill>
              </a:rPr>
              <a:t>IV</a:t>
            </a:r>
            <a:r>
              <a:rPr lang="en-US" sz="2100" b="1" dirty="0">
                <a:solidFill>
                  <a:srgbClr val="3366FF"/>
                </a:solidFill>
              </a:rPr>
              <a:t>, 1872-1943</a:t>
            </a:r>
            <a:r>
              <a:rPr lang="en-US" sz="2100" b="1" dirty="0" smtClean="0">
                <a:solidFill>
                  <a:srgbClr val="3366FF"/>
                </a:solidFill>
              </a:rPr>
              <a:t> </a:t>
            </a:r>
            <a:r>
              <a:rPr lang="en-US" sz="2100" dirty="0"/>
              <a:t>(later Baron </a:t>
            </a:r>
            <a:r>
              <a:rPr lang="en-US" sz="2100" dirty="0" smtClean="0"/>
              <a:t>Wedgewood)</a:t>
            </a:r>
            <a:r>
              <a:rPr lang="en-US" sz="2100" dirty="0"/>
              <a:t>, fourth generation from the original Josiah Wedgewood (1730-1795, Charles Darwin’s maternal grandfather</a:t>
            </a:r>
            <a:r>
              <a:rPr lang="en-US" sz="2100" dirty="0" smtClean="0"/>
              <a:t>) </a:t>
            </a:r>
            <a:r>
              <a:rPr lang="mr-IN" sz="2100" dirty="0" smtClean="0"/>
              <a:t>–</a:t>
            </a:r>
            <a:r>
              <a:rPr lang="en-US" sz="2100" dirty="0" smtClean="0"/>
              <a:t> </a:t>
            </a:r>
            <a:r>
              <a:rPr lang="en-US" sz="2100" b="1" dirty="0" smtClean="0"/>
              <a:t>MP 1906-1941</a:t>
            </a:r>
            <a:r>
              <a:rPr lang="en-US" sz="2100" dirty="0" smtClean="0"/>
              <a:t> (Liberal, independent, </a:t>
            </a:r>
            <a:r>
              <a:rPr lang="en-US" sz="2100" dirty="0" err="1" smtClean="0"/>
              <a:t>Labour</a:t>
            </a:r>
            <a:r>
              <a:rPr lang="en-US" sz="2100" dirty="0" smtClean="0"/>
              <a:t>), supported Henry George &amp; suffragettes</a:t>
            </a:r>
            <a:r>
              <a:rPr lang="mr-IN" sz="2100" dirty="0" smtClean="0"/>
              <a:t>…</a:t>
            </a:r>
            <a:r>
              <a:rPr lang="en-GB" sz="2100" dirty="0" smtClean="0"/>
              <a:t>.</a:t>
            </a:r>
            <a:r>
              <a:rPr lang="en-GB" sz="2200" dirty="0" smtClean="0"/>
              <a:t> </a:t>
            </a:r>
            <a:endParaRPr lang="en-US" sz="2200" dirty="0"/>
          </a:p>
        </p:txBody>
      </p:sp>
      <p:pic>
        <p:nvPicPr>
          <p:cNvPr id="4" name="Picture 3"/>
          <p:cNvPicPr>
            <a:picLocks noChangeAspect="1"/>
          </p:cNvPicPr>
          <p:nvPr/>
        </p:nvPicPr>
        <p:blipFill>
          <a:blip r:embed="rId2"/>
          <a:stretch>
            <a:fillRect/>
          </a:stretch>
        </p:blipFill>
        <p:spPr>
          <a:xfrm>
            <a:off x="4928770" y="0"/>
            <a:ext cx="4704256" cy="6858000"/>
          </a:xfrm>
          <a:prstGeom prst="rect">
            <a:avLst/>
          </a:prstGeom>
        </p:spPr>
      </p:pic>
    </p:spTree>
    <p:extLst>
      <p:ext uri="{BB962C8B-B14F-4D97-AF65-F5344CB8AC3E}">
        <p14:creationId xmlns:p14="http://schemas.microsoft.com/office/powerpoint/2010/main" val="2631417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0"/>
            <a:ext cx="4161792" cy="8217632"/>
          </a:xfrm>
          <a:prstGeom prst="rect">
            <a:avLst/>
          </a:prstGeom>
        </p:spPr>
        <p:txBody>
          <a:bodyPr wrap="square">
            <a:spAutoFit/>
          </a:bodyPr>
          <a:lstStyle/>
          <a:p>
            <a:r>
              <a:rPr lang="en-US" sz="2400" dirty="0">
                <a:solidFill>
                  <a:srgbClr val="3366FF"/>
                </a:solidFill>
              </a:rPr>
              <a:t>Horace </a:t>
            </a:r>
            <a:r>
              <a:rPr lang="en-US" sz="2400" dirty="0" smtClean="0">
                <a:solidFill>
                  <a:srgbClr val="3366FF"/>
                </a:solidFill>
              </a:rPr>
              <a:t>Darwin 1851-1928</a:t>
            </a:r>
          </a:p>
          <a:p>
            <a:r>
              <a:rPr lang="en-US" sz="2400" dirty="0" smtClean="0">
                <a:solidFill>
                  <a:srgbClr val="000000"/>
                </a:solidFill>
              </a:rPr>
              <a:t>Youngest of Darwin’s surviving children, he took over and became sole owner of the Cambridge Scientific Instrument Company from 1881</a:t>
            </a:r>
          </a:p>
          <a:p>
            <a:endParaRPr lang="en-US" sz="2400" dirty="0" smtClean="0">
              <a:solidFill>
                <a:srgbClr val="000000"/>
              </a:solidFill>
            </a:endParaRPr>
          </a:p>
          <a:p>
            <a:r>
              <a:rPr lang="en-US" sz="2400" dirty="0" smtClean="0">
                <a:solidFill>
                  <a:srgbClr val="000000"/>
                </a:solidFill>
              </a:rPr>
              <a:t>Mayor of Cambridge 1896-7, Fellow of Royal Society 1903</a:t>
            </a:r>
            <a:r>
              <a:rPr lang="mr-IN" sz="2400" dirty="0" smtClean="0">
                <a:solidFill>
                  <a:srgbClr val="000000"/>
                </a:solidFill>
              </a:rPr>
              <a:t>…</a:t>
            </a:r>
            <a:endParaRPr lang="en-US" sz="2400" dirty="0">
              <a:solidFill>
                <a:srgbClr val="000000"/>
              </a:solidFill>
            </a:endParaRPr>
          </a:p>
          <a:p>
            <a:r>
              <a:rPr lang="en-US" sz="2400" dirty="0" smtClean="0">
                <a:solidFill>
                  <a:srgbClr val="000000"/>
                </a:solidFill>
              </a:rPr>
              <a:t>During the 1</a:t>
            </a:r>
            <a:r>
              <a:rPr lang="en-US" sz="2400" baseline="30000" dirty="0" smtClean="0">
                <a:solidFill>
                  <a:srgbClr val="000000"/>
                </a:solidFill>
              </a:rPr>
              <a:t>st</a:t>
            </a:r>
            <a:r>
              <a:rPr lang="en-US" sz="2400" dirty="0" smtClean="0">
                <a:solidFill>
                  <a:srgbClr val="000000"/>
                </a:solidFill>
              </a:rPr>
              <a:t> world war he’s credited with inventing a mechanism for dropping bombs from aircraft. Knighted 1918</a:t>
            </a:r>
          </a:p>
          <a:p>
            <a:endParaRPr lang="en-US" sz="2400" dirty="0">
              <a:solidFill>
                <a:srgbClr val="000000"/>
              </a:solidFill>
            </a:endParaRPr>
          </a:p>
          <a:p>
            <a:r>
              <a:rPr lang="en-US" sz="2400" dirty="0" smtClean="0">
                <a:solidFill>
                  <a:srgbClr val="000000"/>
                </a:solidFill>
              </a:rPr>
              <a:t>Active member of the Eugenics Education Society, as was his wife Ida Darwin</a:t>
            </a:r>
            <a:r>
              <a:rPr lang="mr-IN" sz="2400" dirty="0" smtClean="0">
                <a:solidFill>
                  <a:srgbClr val="000000"/>
                </a:solidFill>
              </a:rPr>
              <a:t>…</a:t>
            </a:r>
            <a:endParaRPr lang="en-US" sz="2400" dirty="0" smtClean="0">
              <a:solidFill>
                <a:srgbClr val="000000"/>
              </a:solidFill>
            </a:endParaRPr>
          </a:p>
          <a:p>
            <a:endParaRPr lang="en-US" sz="2400" dirty="0">
              <a:solidFill>
                <a:srgbClr val="000000"/>
              </a:solidFill>
            </a:endParaRPr>
          </a:p>
          <a:p>
            <a:endParaRPr lang="en-US" sz="2400" dirty="0" smtClean="0">
              <a:solidFill>
                <a:srgbClr val="000000"/>
              </a:solidFill>
            </a:endParaRPr>
          </a:p>
          <a:p>
            <a:endParaRPr lang="en-US" sz="2400" dirty="0">
              <a:solidFill>
                <a:srgbClr val="000000"/>
              </a:solidFill>
            </a:endParaRPr>
          </a:p>
          <a:p>
            <a:endParaRPr lang="en-US" sz="2400" dirty="0" smtClean="0">
              <a:solidFill>
                <a:srgbClr val="000000"/>
              </a:solidFill>
            </a:endParaRPr>
          </a:p>
          <a:p>
            <a:endParaRPr lang="en-US" sz="2400" dirty="0">
              <a:solidFill>
                <a:srgbClr val="3366FF"/>
              </a:solidFill>
            </a:endParaRPr>
          </a:p>
        </p:txBody>
      </p:sp>
      <p:pic>
        <p:nvPicPr>
          <p:cNvPr id="3" name="Picture 2"/>
          <p:cNvPicPr>
            <a:picLocks noChangeAspect="1"/>
          </p:cNvPicPr>
          <p:nvPr/>
        </p:nvPicPr>
        <p:blipFill>
          <a:blip r:embed="rId2"/>
          <a:stretch>
            <a:fillRect/>
          </a:stretch>
        </p:blipFill>
        <p:spPr>
          <a:xfrm>
            <a:off x="4161792" y="0"/>
            <a:ext cx="4982207" cy="6858000"/>
          </a:xfrm>
          <a:prstGeom prst="rect">
            <a:avLst/>
          </a:prstGeom>
        </p:spPr>
      </p:pic>
    </p:spTree>
    <p:extLst>
      <p:ext uri="{BB962C8B-B14F-4D97-AF65-F5344CB8AC3E}">
        <p14:creationId xmlns:p14="http://schemas.microsoft.com/office/powerpoint/2010/main" val="3686766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004209" y="0"/>
            <a:ext cx="4790463" cy="6858000"/>
          </a:xfrm>
          <a:prstGeom prst="rect">
            <a:avLst/>
          </a:prstGeom>
        </p:spPr>
      </p:pic>
      <p:sp>
        <p:nvSpPr>
          <p:cNvPr id="3" name="Rectangle 2"/>
          <p:cNvSpPr/>
          <p:nvPr/>
        </p:nvSpPr>
        <p:spPr>
          <a:xfrm>
            <a:off x="1" y="0"/>
            <a:ext cx="5004208" cy="6309420"/>
          </a:xfrm>
          <a:prstGeom prst="rect">
            <a:avLst/>
          </a:prstGeom>
        </p:spPr>
        <p:txBody>
          <a:bodyPr wrap="square">
            <a:spAutoFit/>
          </a:bodyPr>
          <a:lstStyle/>
          <a:p>
            <a:r>
              <a:rPr lang="en-US" sz="2400" dirty="0">
                <a:solidFill>
                  <a:srgbClr val="3366FF"/>
                </a:solidFill>
              </a:rPr>
              <a:t>Ida Darwin 1854-</a:t>
            </a:r>
            <a:r>
              <a:rPr lang="en-US" sz="2400" dirty="0" smtClean="0">
                <a:solidFill>
                  <a:srgbClr val="3366FF"/>
                </a:solidFill>
              </a:rPr>
              <a:t>1946</a:t>
            </a:r>
          </a:p>
          <a:p>
            <a:r>
              <a:rPr lang="en-US" sz="2000" dirty="0" smtClean="0"/>
              <a:t>Born Ida Farrar, </a:t>
            </a:r>
            <a:r>
              <a:rPr lang="en-US" sz="2000" dirty="0"/>
              <a:t>daughter of </a:t>
            </a:r>
            <a:r>
              <a:rPr lang="en-US" sz="2000" b="1" dirty="0" smtClean="0"/>
              <a:t>Lord Thomas </a:t>
            </a:r>
            <a:r>
              <a:rPr lang="en-US" sz="2000" b="1" dirty="0"/>
              <a:t>Farrar</a:t>
            </a:r>
            <a:r>
              <a:rPr lang="en-US" sz="2000" dirty="0"/>
              <a:t> – </a:t>
            </a:r>
            <a:r>
              <a:rPr lang="en-US" sz="2000" dirty="0" smtClean="0"/>
              <a:t>Permanent Secretary to Board of Trade (1867-1886); created </a:t>
            </a:r>
            <a:r>
              <a:rPr lang="en-US" sz="2000" dirty="0"/>
              <a:t>a Lord for influential work in the civil service and service to the British </a:t>
            </a:r>
            <a:r>
              <a:rPr lang="en-US" sz="2000" dirty="0" smtClean="0"/>
              <a:t>empire</a:t>
            </a:r>
            <a:r>
              <a:rPr lang="en-US" sz="2000" dirty="0"/>
              <a:t> </a:t>
            </a:r>
            <a:r>
              <a:rPr lang="en-US" sz="2000" dirty="0" smtClean="0"/>
              <a:t>- </a:t>
            </a:r>
            <a:r>
              <a:rPr lang="en-US" sz="2000" dirty="0"/>
              <a:t>expressed in the title of his book </a:t>
            </a:r>
            <a:r>
              <a:rPr lang="en-US" sz="2000" b="1" i="1" dirty="0"/>
              <a:t>Free Trade versus Fair Trade</a:t>
            </a:r>
            <a:r>
              <a:rPr lang="en-US" sz="2000" i="1" dirty="0"/>
              <a:t> </a:t>
            </a:r>
            <a:r>
              <a:rPr lang="en-US" sz="2000" dirty="0"/>
              <a:t>(1886</a:t>
            </a:r>
            <a:r>
              <a:rPr lang="en-US" sz="2000" dirty="0" smtClean="0"/>
              <a:t>) </a:t>
            </a:r>
            <a:r>
              <a:rPr lang="en-US" sz="2000" dirty="0"/>
              <a:t>– attacked the new concept of Fair </a:t>
            </a:r>
            <a:r>
              <a:rPr lang="en-US" sz="2000" dirty="0" smtClean="0"/>
              <a:t>Trade - &amp; statistician.</a:t>
            </a:r>
            <a:endParaRPr lang="en-US" sz="2000" dirty="0"/>
          </a:p>
          <a:p>
            <a:r>
              <a:rPr lang="en-GB" sz="2000" dirty="0"/>
              <a:t> </a:t>
            </a:r>
            <a:r>
              <a:rPr lang="en-GB" sz="2000" dirty="0" smtClean="0"/>
              <a:t>	</a:t>
            </a:r>
            <a:r>
              <a:rPr lang="en-US" sz="2000" dirty="0" smtClean="0"/>
              <a:t>Ida Darwin (married Horace 1880) </a:t>
            </a:r>
            <a:r>
              <a:rPr lang="en-US" sz="2000" dirty="0"/>
              <a:t>was a founding member of a </a:t>
            </a:r>
            <a:r>
              <a:rPr lang="en-US" sz="2000" b="1" dirty="0"/>
              <a:t>Cambridge Association for the Care of Girls</a:t>
            </a:r>
            <a:r>
              <a:rPr lang="en-US" sz="2000" dirty="0"/>
              <a:t> in 1883 that took care of girls deemed wayward or out of </a:t>
            </a:r>
            <a:r>
              <a:rPr lang="en-US" sz="2000" dirty="0" smtClean="0"/>
              <a:t>control - after </a:t>
            </a:r>
            <a:r>
              <a:rPr lang="en-US" sz="2000" dirty="0"/>
              <a:t>the 1913 Act, </a:t>
            </a:r>
            <a:r>
              <a:rPr lang="en-US" sz="2000" dirty="0" smtClean="0"/>
              <a:t>merged </a:t>
            </a:r>
            <a:r>
              <a:rPr lang="en-US" sz="2000" dirty="0"/>
              <a:t>with the </a:t>
            </a:r>
            <a:r>
              <a:rPr lang="en-US" sz="2000" b="1" dirty="0" err="1"/>
              <a:t>Cambridgeshire</a:t>
            </a:r>
            <a:r>
              <a:rPr lang="en-US" sz="2000" b="1" dirty="0"/>
              <a:t> Voluntary Association for the Care of the Mentally </a:t>
            </a:r>
            <a:r>
              <a:rPr lang="en-US" sz="2000" b="1" dirty="0" smtClean="0"/>
              <a:t>Defective - </a:t>
            </a:r>
            <a:r>
              <a:rPr lang="en-US" sz="2000" dirty="0" smtClean="0"/>
              <a:t>became </a:t>
            </a:r>
            <a:r>
              <a:rPr lang="en-US" sz="2000" b="1" dirty="0" smtClean="0"/>
              <a:t>Central Association for Mental Welfare</a:t>
            </a:r>
            <a:r>
              <a:rPr lang="en-US" sz="2000" dirty="0" smtClean="0"/>
              <a:t> 1921.</a:t>
            </a:r>
            <a:r>
              <a:rPr lang="en-GB" sz="2000" dirty="0" smtClean="0"/>
              <a:t> </a:t>
            </a:r>
            <a:endParaRPr lang="en-US" sz="2000" dirty="0"/>
          </a:p>
          <a:p>
            <a:r>
              <a:rPr lang="en-US" sz="2000" dirty="0" smtClean="0">
                <a:solidFill>
                  <a:srgbClr val="000000"/>
                </a:solidFill>
              </a:rPr>
              <a:t>	Ida was also a painter, and a painting by her was refused by a Cambridge college in 2021 due to her association with eugenics. </a:t>
            </a:r>
            <a:endParaRPr lang="en-US" sz="2000" dirty="0">
              <a:solidFill>
                <a:srgbClr val="000000"/>
              </a:solidFill>
            </a:endParaRPr>
          </a:p>
        </p:txBody>
      </p:sp>
    </p:spTree>
    <p:extLst>
      <p:ext uri="{BB962C8B-B14F-4D97-AF65-F5344CB8AC3E}">
        <p14:creationId xmlns:p14="http://schemas.microsoft.com/office/powerpoint/2010/main" val="1308922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71430" y="0"/>
            <a:ext cx="5472569" cy="6858000"/>
          </a:xfrm>
          <a:prstGeom prst="rect">
            <a:avLst/>
          </a:prstGeom>
        </p:spPr>
      </p:pic>
      <p:sp>
        <p:nvSpPr>
          <p:cNvPr id="3" name="Rectangle 2"/>
          <p:cNvSpPr/>
          <p:nvPr/>
        </p:nvSpPr>
        <p:spPr>
          <a:xfrm>
            <a:off x="1" y="0"/>
            <a:ext cx="5251614" cy="1938992"/>
          </a:xfrm>
          <a:prstGeom prst="rect">
            <a:avLst/>
          </a:prstGeom>
        </p:spPr>
        <p:txBody>
          <a:bodyPr wrap="square">
            <a:spAutoFit/>
          </a:bodyPr>
          <a:lstStyle/>
          <a:p>
            <a:r>
              <a:rPr lang="en-US" sz="2400" dirty="0">
                <a:solidFill>
                  <a:srgbClr val="3366FF"/>
                </a:solidFill>
              </a:rPr>
              <a:t>Karl </a:t>
            </a:r>
            <a:r>
              <a:rPr lang="en-US" sz="2400" dirty="0" smtClean="0">
                <a:solidFill>
                  <a:srgbClr val="3366FF"/>
                </a:solidFill>
              </a:rPr>
              <a:t>Pearson 1857-1936</a:t>
            </a:r>
          </a:p>
          <a:p>
            <a:r>
              <a:rPr lang="en-US" sz="2400" dirty="0" smtClean="0">
                <a:solidFill>
                  <a:srgbClr val="000000"/>
                </a:solidFill>
              </a:rPr>
              <a:t>Galton’s closest follower, </a:t>
            </a:r>
          </a:p>
          <a:p>
            <a:r>
              <a:rPr lang="en-US" sz="2400" dirty="0" smtClean="0">
                <a:solidFill>
                  <a:srgbClr val="000000"/>
                </a:solidFill>
              </a:rPr>
              <a:t>Professor of Eugenics at </a:t>
            </a:r>
          </a:p>
          <a:p>
            <a:r>
              <a:rPr lang="en-US" sz="2400" dirty="0" smtClean="0">
                <a:solidFill>
                  <a:srgbClr val="000000"/>
                </a:solidFill>
              </a:rPr>
              <a:t>University College London</a:t>
            </a:r>
          </a:p>
          <a:p>
            <a:r>
              <a:rPr lang="en-US" sz="2400" dirty="0" smtClean="0">
                <a:solidFill>
                  <a:srgbClr val="000000"/>
                </a:solidFill>
              </a:rPr>
              <a:t> 1911-1933</a:t>
            </a:r>
            <a:endParaRPr lang="en-US" sz="2400" dirty="0">
              <a:solidFill>
                <a:srgbClr val="000000"/>
              </a:solidFill>
            </a:endParaRPr>
          </a:p>
        </p:txBody>
      </p:sp>
      <p:pic>
        <p:nvPicPr>
          <p:cNvPr id="4" name="Picture 3"/>
          <p:cNvPicPr>
            <a:picLocks noChangeAspect="1"/>
          </p:cNvPicPr>
          <p:nvPr/>
        </p:nvPicPr>
        <p:blipFill>
          <a:blip r:embed="rId3"/>
          <a:stretch>
            <a:fillRect/>
          </a:stretch>
        </p:blipFill>
        <p:spPr>
          <a:xfrm>
            <a:off x="0" y="1938991"/>
            <a:ext cx="3545697" cy="4972747"/>
          </a:xfrm>
          <a:prstGeom prst="rect">
            <a:avLst/>
          </a:prstGeom>
        </p:spPr>
      </p:pic>
    </p:spTree>
    <p:extLst>
      <p:ext uri="{BB962C8B-B14F-4D97-AF65-F5344CB8AC3E}">
        <p14:creationId xmlns:p14="http://schemas.microsoft.com/office/powerpoint/2010/main" val="21119414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74954" y="0"/>
            <a:ext cx="4869046" cy="6858000"/>
          </a:xfrm>
          <a:prstGeom prst="rect">
            <a:avLst/>
          </a:prstGeom>
        </p:spPr>
      </p:pic>
      <p:sp>
        <p:nvSpPr>
          <p:cNvPr id="3" name="Rectangle 2"/>
          <p:cNvSpPr/>
          <p:nvPr/>
        </p:nvSpPr>
        <p:spPr>
          <a:xfrm>
            <a:off x="1" y="0"/>
            <a:ext cx="4274954" cy="6263252"/>
          </a:xfrm>
          <a:prstGeom prst="rect">
            <a:avLst/>
          </a:prstGeom>
        </p:spPr>
        <p:txBody>
          <a:bodyPr wrap="square">
            <a:spAutoFit/>
          </a:bodyPr>
          <a:lstStyle/>
          <a:p>
            <a:r>
              <a:rPr lang="en-US" sz="2700" dirty="0" smtClean="0">
                <a:solidFill>
                  <a:srgbClr val="3366FF"/>
                </a:solidFill>
              </a:rPr>
              <a:t>Sir Ronald Fisher, 1890-1962</a:t>
            </a:r>
          </a:p>
          <a:p>
            <a:r>
              <a:rPr lang="en-US" sz="2200" dirty="0" smtClean="0">
                <a:solidFill>
                  <a:srgbClr val="000000"/>
                </a:solidFill>
              </a:rPr>
              <a:t>Outstanding statistician, geneticist &amp; eugenicist,  Galton Professor of Eugenics at University College London 1933-1944. </a:t>
            </a:r>
          </a:p>
          <a:p>
            <a:r>
              <a:rPr lang="en-US" sz="2200" dirty="0" smtClean="0">
                <a:solidFill>
                  <a:srgbClr val="000000"/>
                </a:solidFill>
              </a:rPr>
              <a:t>	His book </a:t>
            </a:r>
            <a:r>
              <a:rPr lang="en-US" sz="2200" b="1" i="1" dirty="0" smtClean="0">
                <a:solidFill>
                  <a:srgbClr val="000000"/>
                </a:solidFill>
              </a:rPr>
              <a:t>The General Theory of Natural Selection</a:t>
            </a:r>
            <a:r>
              <a:rPr lang="en-US" sz="2200" dirty="0" smtClean="0">
                <a:solidFill>
                  <a:srgbClr val="000000"/>
                </a:solidFill>
              </a:rPr>
              <a:t>, 1930, dedicated to Leonard Darwin, established his reputation as ‘the greatest of Darwin’s successors’, but its last third promotes eugenics; and his views on intelligence and race were attacked by JBS Haldane. </a:t>
            </a:r>
          </a:p>
          <a:p>
            <a:r>
              <a:rPr lang="en-US" sz="2200" dirty="0" smtClean="0">
                <a:solidFill>
                  <a:srgbClr val="000000"/>
                </a:solidFill>
              </a:rPr>
              <a:t>	Editor of </a:t>
            </a:r>
            <a:r>
              <a:rPr lang="en-US" sz="2200" b="1" i="1" dirty="0" smtClean="0">
                <a:solidFill>
                  <a:srgbClr val="000000"/>
                </a:solidFill>
              </a:rPr>
              <a:t>Annals of Eugenics </a:t>
            </a:r>
            <a:r>
              <a:rPr lang="en-US" sz="2200" dirty="0" smtClean="0">
                <a:solidFill>
                  <a:srgbClr val="000000"/>
                </a:solidFill>
              </a:rPr>
              <a:t>from 1934 (founded by Pearson 1924, changed its name to </a:t>
            </a:r>
            <a:r>
              <a:rPr lang="en-US" sz="2200" i="1" dirty="0" smtClean="0">
                <a:solidFill>
                  <a:srgbClr val="000000"/>
                </a:solidFill>
              </a:rPr>
              <a:t>Annals of Human Genetics</a:t>
            </a:r>
            <a:r>
              <a:rPr lang="en-US" sz="2200" dirty="0" smtClean="0">
                <a:solidFill>
                  <a:srgbClr val="000000"/>
                </a:solidFill>
              </a:rPr>
              <a:t> 1954).  </a:t>
            </a:r>
          </a:p>
          <a:p>
            <a:r>
              <a:rPr lang="en-US" sz="2200" dirty="0">
                <a:solidFill>
                  <a:srgbClr val="000000"/>
                </a:solidFill>
              </a:rPr>
              <a:t>	</a:t>
            </a:r>
          </a:p>
        </p:txBody>
      </p:sp>
      <p:pic>
        <p:nvPicPr>
          <p:cNvPr id="4" name="Picture 3"/>
          <p:cNvPicPr>
            <a:picLocks noChangeAspect="1"/>
          </p:cNvPicPr>
          <p:nvPr/>
        </p:nvPicPr>
        <p:blipFill>
          <a:blip r:embed="rId3"/>
          <a:stretch>
            <a:fillRect/>
          </a:stretch>
        </p:blipFill>
        <p:spPr>
          <a:xfrm>
            <a:off x="6374710" y="3131134"/>
            <a:ext cx="2769290" cy="3726866"/>
          </a:xfrm>
          <a:prstGeom prst="rect">
            <a:avLst/>
          </a:prstGeom>
        </p:spPr>
      </p:pic>
    </p:spTree>
    <p:extLst>
      <p:ext uri="{BB962C8B-B14F-4D97-AF65-F5344CB8AC3E}">
        <p14:creationId xmlns:p14="http://schemas.microsoft.com/office/powerpoint/2010/main" val="4158557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77302" y="0"/>
            <a:ext cx="4853330" cy="6858000"/>
          </a:xfrm>
          <a:prstGeom prst="rect">
            <a:avLst/>
          </a:prstGeom>
        </p:spPr>
      </p:pic>
      <p:sp>
        <p:nvSpPr>
          <p:cNvPr id="3" name="Rectangle 2"/>
          <p:cNvSpPr/>
          <p:nvPr/>
        </p:nvSpPr>
        <p:spPr>
          <a:xfrm>
            <a:off x="0" y="0"/>
            <a:ext cx="5570013" cy="6555640"/>
          </a:xfrm>
          <a:prstGeom prst="rect">
            <a:avLst/>
          </a:prstGeom>
        </p:spPr>
        <p:txBody>
          <a:bodyPr wrap="square">
            <a:spAutoFit/>
          </a:bodyPr>
          <a:lstStyle/>
          <a:p>
            <a:r>
              <a:rPr lang="en-US" sz="2800" dirty="0">
                <a:solidFill>
                  <a:srgbClr val="3366FF"/>
                </a:solidFill>
              </a:rPr>
              <a:t>Harry H. </a:t>
            </a:r>
            <a:r>
              <a:rPr lang="en-US" sz="2800" dirty="0" smtClean="0">
                <a:solidFill>
                  <a:srgbClr val="3366FF"/>
                </a:solidFill>
              </a:rPr>
              <a:t>Laughlin, 1880-1943</a:t>
            </a:r>
          </a:p>
          <a:p>
            <a:r>
              <a:rPr lang="en-US" sz="2200" dirty="0" smtClean="0"/>
              <a:t>Superintendent of the </a:t>
            </a:r>
            <a:r>
              <a:rPr lang="en-US" sz="2200" b="1" dirty="0" smtClean="0"/>
              <a:t>Eugenics Record Office </a:t>
            </a:r>
            <a:r>
              <a:rPr lang="en-US" sz="2200" dirty="0" smtClean="0"/>
              <a:t>in Long Island, New York 1910-1939, he drafted the first US eugenics laws, starting with Indiana (1907), passed in about 30 states, reinforced by his 1922 study </a:t>
            </a:r>
            <a:r>
              <a:rPr lang="en-GB" sz="2400" b="1" i="1" dirty="0"/>
              <a:t>Eugenics sterilization in the </a:t>
            </a:r>
            <a:r>
              <a:rPr lang="en-GB" sz="2400" b="1" i="1" dirty="0" smtClean="0"/>
              <a:t>US</a:t>
            </a:r>
            <a:r>
              <a:rPr lang="en-US" sz="2200" dirty="0" smtClean="0"/>
              <a:t>. These texts were taken as a model </a:t>
            </a:r>
          </a:p>
          <a:p>
            <a:r>
              <a:rPr lang="en-US" sz="2200" dirty="0" smtClean="0"/>
              <a:t>by Hitler, became the basis for his Nuremberg Race Laws in the 1930s. Over 60,000 Americans (mostly poor, many black) were sterilized up to the 1970s under these laws.</a:t>
            </a:r>
          </a:p>
          <a:p>
            <a:r>
              <a:rPr lang="en-US" sz="2200" dirty="0"/>
              <a:t>	</a:t>
            </a:r>
            <a:r>
              <a:rPr lang="en-GB" sz="2400" dirty="0" smtClean="0"/>
              <a:t>Other </a:t>
            </a:r>
            <a:r>
              <a:rPr lang="en-GB" sz="2400" dirty="0"/>
              <a:t>American books advocating </a:t>
            </a:r>
            <a:r>
              <a:rPr lang="en-GB" sz="2400" dirty="0" smtClean="0"/>
              <a:t>eugenics: </a:t>
            </a:r>
            <a:r>
              <a:rPr lang="en-GB" sz="2400" b="1" i="1" dirty="0"/>
              <a:t>The </a:t>
            </a:r>
            <a:r>
              <a:rPr lang="en-GB" sz="2400" b="1" i="1" dirty="0" err="1"/>
              <a:t>Kallikak</a:t>
            </a:r>
            <a:r>
              <a:rPr lang="en-GB" sz="2400" b="1" i="1" dirty="0"/>
              <a:t> Family: a study in the heredity of feeble-mindedness</a:t>
            </a:r>
            <a:r>
              <a:rPr lang="en-GB" sz="2400" dirty="0"/>
              <a:t> </a:t>
            </a:r>
            <a:r>
              <a:rPr lang="en-GB" sz="2400" dirty="0" smtClean="0"/>
              <a:t>(Henry Goddard, 1912), </a:t>
            </a:r>
            <a:r>
              <a:rPr lang="en-GB" sz="2400" b="1" i="1" dirty="0"/>
              <a:t>The passing of the great race</a:t>
            </a:r>
            <a:r>
              <a:rPr lang="en-GB" sz="2400" dirty="0"/>
              <a:t> </a:t>
            </a:r>
            <a:r>
              <a:rPr lang="en-GB" sz="2400" dirty="0" smtClean="0"/>
              <a:t>(</a:t>
            </a:r>
            <a:r>
              <a:rPr lang="en-GB" sz="2400" dirty="0"/>
              <a:t>Madison </a:t>
            </a:r>
            <a:r>
              <a:rPr lang="en-GB" sz="2400" dirty="0" smtClean="0"/>
              <a:t>Grant, 1916), </a:t>
            </a:r>
            <a:r>
              <a:rPr lang="en-GB" sz="2400" b="1" i="1" dirty="0" smtClean="0"/>
              <a:t>Rising </a:t>
            </a:r>
            <a:r>
              <a:rPr lang="en-GB" sz="2400" b="1" i="1" dirty="0"/>
              <a:t>tide of colour: The threat against white world supremacy</a:t>
            </a:r>
            <a:r>
              <a:rPr lang="en-GB" sz="2400" i="1" dirty="0"/>
              <a:t> </a:t>
            </a:r>
            <a:r>
              <a:rPr lang="en-GB" sz="2400" dirty="0"/>
              <a:t>(TL Stoddard 1920). </a:t>
            </a:r>
            <a:endParaRPr lang="en-US" sz="2200" dirty="0"/>
          </a:p>
        </p:txBody>
      </p:sp>
    </p:spTree>
    <p:extLst>
      <p:ext uri="{BB962C8B-B14F-4D97-AF65-F5344CB8AC3E}">
        <p14:creationId xmlns:p14="http://schemas.microsoft.com/office/powerpoint/2010/main" val="800137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740306"/>
          </a:xfrm>
          <a:prstGeom prst="rect">
            <a:avLst/>
          </a:prstGeom>
        </p:spPr>
        <p:txBody>
          <a:bodyPr wrap="square">
            <a:spAutoFit/>
          </a:bodyPr>
          <a:lstStyle/>
          <a:p>
            <a:r>
              <a:rPr lang="en-GB" sz="2400" b="1" dirty="0" smtClean="0"/>
              <a:t>This talk is an experiment in </a:t>
            </a:r>
            <a:r>
              <a:rPr lang="en-GB" sz="2400" b="1" dirty="0" err="1" smtClean="0"/>
              <a:t>transpositional</a:t>
            </a:r>
            <a:r>
              <a:rPr lang="en-GB" sz="2400" b="1" dirty="0" smtClean="0"/>
              <a:t> </a:t>
            </a:r>
            <a:r>
              <a:rPr lang="en-GB" sz="2400" b="1" dirty="0" err="1" smtClean="0"/>
              <a:t>subjectobjectivity</a:t>
            </a:r>
            <a:endParaRPr lang="en-GB" sz="2400" b="1" dirty="0" smtClean="0"/>
          </a:p>
          <a:p>
            <a:endParaRPr lang="en-GB" sz="2400" b="1" dirty="0"/>
          </a:p>
          <a:p>
            <a:r>
              <a:rPr lang="en-GB" sz="2400" b="1" dirty="0" smtClean="0"/>
              <a:t>In line with sociologist JPS </a:t>
            </a:r>
            <a:r>
              <a:rPr lang="en-GB" sz="2400" b="1" dirty="0" err="1" smtClean="0"/>
              <a:t>Uberoi’s</a:t>
            </a:r>
            <a:r>
              <a:rPr lang="en-GB" sz="2400" b="1" dirty="0" smtClean="0"/>
              <a:t> investigations into </a:t>
            </a:r>
            <a:r>
              <a:rPr lang="en-GB" sz="2400" b="1" i="1" dirty="0" smtClean="0"/>
              <a:t>The Other Mind of Europe </a:t>
            </a:r>
            <a:r>
              <a:rPr lang="en-GB" sz="2400" b="1" dirty="0" smtClean="0"/>
              <a:t>this talk will bring the concept to shine a light on three separate yet related topics:</a:t>
            </a:r>
          </a:p>
          <a:p>
            <a:endParaRPr lang="en-GB" sz="2400" b="1" dirty="0" smtClean="0"/>
          </a:p>
          <a:p>
            <a:r>
              <a:rPr lang="en-GB" sz="2400" b="1" dirty="0" smtClean="0"/>
              <a:t>Anthropology</a:t>
            </a:r>
            <a:r>
              <a:rPr lang="en-GB" sz="2400" dirty="0" smtClean="0"/>
              <a:t>,</a:t>
            </a:r>
            <a:r>
              <a:rPr lang="en-GB" sz="2400" b="1" dirty="0" smtClean="0"/>
              <a:t> </a:t>
            </a:r>
            <a:r>
              <a:rPr lang="en-GB" sz="2400" dirty="0" smtClean="0"/>
              <a:t>to understand how people have been objectified, and how to decolonise the subject by bringing diverse viewpoints</a:t>
            </a:r>
            <a:endParaRPr lang="en-GB" sz="2400" b="1" dirty="0" smtClean="0"/>
          </a:p>
          <a:p>
            <a:endParaRPr lang="en-GB" sz="2400" b="1" dirty="0"/>
          </a:p>
          <a:p>
            <a:r>
              <a:rPr lang="en-GB" sz="2400" b="1" dirty="0" smtClean="0"/>
              <a:t>Eugenics and the </a:t>
            </a:r>
            <a:r>
              <a:rPr lang="en-GB" sz="2400" b="1" dirty="0" err="1" smtClean="0"/>
              <a:t>Darwins</a:t>
            </a:r>
            <a:r>
              <a:rPr lang="en-GB" sz="2400" dirty="0" smtClean="0"/>
              <a:t>, to understand the sinister phenomenon of Eugenics from the inside </a:t>
            </a:r>
            <a:endParaRPr lang="en-GB" sz="2400" b="1" dirty="0" smtClean="0"/>
          </a:p>
          <a:p>
            <a:endParaRPr lang="en-GB" sz="2400" b="1" dirty="0"/>
          </a:p>
          <a:p>
            <a:r>
              <a:rPr lang="en-GB" sz="2400" b="1" dirty="0" smtClean="0"/>
              <a:t>And the covid-19 pandemic</a:t>
            </a:r>
            <a:r>
              <a:rPr lang="en-GB" sz="2400" dirty="0" smtClean="0"/>
              <a:t>, to see if we can find a way to transcend its highly polarised discourse</a:t>
            </a:r>
          </a:p>
          <a:p>
            <a:endParaRPr lang="en-GB" sz="2400" b="1" dirty="0"/>
          </a:p>
          <a:p>
            <a:endParaRPr lang="en-GB" sz="2400" b="1" dirty="0" smtClean="0"/>
          </a:p>
          <a:p>
            <a:r>
              <a:rPr lang="en-GB" sz="2400" dirty="0" smtClean="0"/>
              <a:t>JPS </a:t>
            </a:r>
            <a:r>
              <a:rPr lang="en-GB" sz="2400" dirty="0" err="1" smtClean="0"/>
              <a:t>Uberoi</a:t>
            </a:r>
            <a:r>
              <a:rPr lang="en-GB" sz="2400" dirty="0" smtClean="0"/>
              <a:t>, </a:t>
            </a:r>
            <a:r>
              <a:rPr lang="en-GB" sz="2400" i="1" dirty="0" smtClean="0"/>
              <a:t>The Other Mind of Europe: Goethe as a scientist</a:t>
            </a:r>
            <a:r>
              <a:rPr lang="en-GB" sz="2400" dirty="0" smtClean="0"/>
              <a:t>, Delhi: Oxford University Press, 1984</a:t>
            </a:r>
            <a:endParaRPr lang="en-US" sz="2400" dirty="0"/>
          </a:p>
        </p:txBody>
      </p:sp>
    </p:spTree>
    <p:extLst>
      <p:ext uri="{BB962C8B-B14F-4D97-AF65-F5344CB8AC3E}">
        <p14:creationId xmlns:p14="http://schemas.microsoft.com/office/powerpoint/2010/main" val="2344034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388114" cy="7771357"/>
          </a:xfrm>
          <a:prstGeom prst="rect">
            <a:avLst/>
          </a:prstGeom>
        </p:spPr>
        <p:txBody>
          <a:bodyPr wrap="square">
            <a:spAutoFit/>
          </a:bodyPr>
          <a:lstStyle/>
          <a:p>
            <a:r>
              <a:rPr lang="en-GB" sz="2400" dirty="0" smtClean="0">
                <a:solidFill>
                  <a:srgbClr val="3366FF"/>
                </a:solidFill>
              </a:rPr>
              <a:t>Henry H. Goddard, 1866-1957</a:t>
            </a:r>
          </a:p>
          <a:p>
            <a:r>
              <a:rPr lang="en-GB" sz="2000" dirty="0" smtClean="0"/>
              <a:t>From 1908, </a:t>
            </a:r>
            <a:r>
              <a:rPr lang="en-GB" sz="2000" dirty="0"/>
              <a:t>Goddard </a:t>
            </a:r>
            <a:r>
              <a:rPr lang="en-GB" sz="2000" dirty="0" smtClean="0"/>
              <a:t>popularised </a:t>
            </a:r>
            <a:r>
              <a:rPr lang="en-GB" sz="2000" b="1" dirty="0"/>
              <a:t>intelligence </a:t>
            </a:r>
            <a:r>
              <a:rPr lang="en-GB" sz="2000" b="1" dirty="0" smtClean="0"/>
              <a:t>tests</a:t>
            </a:r>
            <a:r>
              <a:rPr lang="en-GB" sz="2000" dirty="0" smtClean="0"/>
              <a:t> in the USA, importing them </a:t>
            </a:r>
            <a:r>
              <a:rPr lang="en-GB" sz="2000" dirty="0"/>
              <a:t>from </a:t>
            </a:r>
            <a:r>
              <a:rPr lang="en-GB" sz="2000" dirty="0" smtClean="0"/>
              <a:t>France (the IQ test designed by Alfred </a:t>
            </a:r>
            <a:r>
              <a:rPr lang="en-GB" sz="2000" dirty="0" err="1" smtClean="0"/>
              <a:t>Binet</a:t>
            </a:r>
            <a:r>
              <a:rPr lang="en-GB" sz="2000" dirty="0" smtClean="0"/>
              <a:t>[</a:t>
            </a:r>
            <a:r>
              <a:rPr lang="en-GB" sz="2000" dirty="0" err="1" smtClean="0"/>
              <a:t>ti</a:t>
            </a:r>
            <a:r>
              <a:rPr lang="en-GB" sz="2000" dirty="0" smtClean="0"/>
              <a:t>]), </a:t>
            </a:r>
            <a:r>
              <a:rPr lang="en-GB" sz="2000" dirty="0"/>
              <a:t>disseminating the hugely influential idea that intelligence is something that can be measured, rather than seeing it as something that takes extraordinarily different forms in different cultures and individuals. </a:t>
            </a:r>
            <a:endParaRPr lang="en-GB" sz="2000" dirty="0" smtClean="0"/>
          </a:p>
          <a:p>
            <a:r>
              <a:rPr lang="en-GB" sz="2000" dirty="0" smtClean="0"/>
              <a:t>	In </a:t>
            </a:r>
            <a:r>
              <a:rPr lang="en-GB" sz="2000" dirty="0"/>
              <a:t>various pieces of legislation for example, </a:t>
            </a:r>
            <a:r>
              <a:rPr lang="en-GB" sz="2000" b="1" dirty="0" smtClean="0"/>
              <a:t>‘feeble</a:t>
            </a:r>
            <a:r>
              <a:rPr lang="en-GB" sz="2000" b="1" dirty="0"/>
              <a:t>-minded’ </a:t>
            </a:r>
            <a:r>
              <a:rPr lang="en-GB" sz="2000" b="1" dirty="0" smtClean="0"/>
              <a:t>or </a:t>
            </a:r>
            <a:r>
              <a:rPr lang="en-GB" sz="2000" b="1" dirty="0"/>
              <a:t>‘moron</a:t>
            </a:r>
            <a:r>
              <a:rPr lang="en-GB" sz="2000" b="1" dirty="0" smtClean="0"/>
              <a:t>’</a:t>
            </a:r>
            <a:r>
              <a:rPr lang="en-GB" sz="2000" dirty="0" smtClean="0"/>
              <a:t> (a term Goddard gave ‘scientific’ status to) was </a:t>
            </a:r>
            <a:r>
              <a:rPr lang="en-GB" sz="2000" dirty="0"/>
              <a:t>defined by an </a:t>
            </a:r>
            <a:r>
              <a:rPr lang="en-GB" sz="2000" b="1" dirty="0"/>
              <a:t>IQ of 51-70, ‘idiot’ by 25-50, and ‘imbecile’ below 25</a:t>
            </a:r>
            <a:r>
              <a:rPr lang="en-GB" sz="2000" dirty="0"/>
              <a:t>. </a:t>
            </a:r>
            <a:endParaRPr lang="en-GB" sz="2000" dirty="0" smtClean="0"/>
          </a:p>
          <a:p>
            <a:r>
              <a:rPr lang="en-GB" sz="2000" dirty="0" smtClean="0"/>
              <a:t>	He came to recognize his influential </a:t>
            </a:r>
            <a:r>
              <a:rPr lang="en-GB" sz="2000" i="1" dirty="0" err="1" smtClean="0"/>
              <a:t>Kallikak</a:t>
            </a:r>
            <a:r>
              <a:rPr lang="en-GB" sz="2000" i="1" dirty="0" smtClean="0"/>
              <a:t> Family</a:t>
            </a:r>
            <a:r>
              <a:rPr lang="en-GB" sz="2000" dirty="0" smtClean="0"/>
              <a:t> was full of flawed data. </a:t>
            </a:r>
          </a:p>
          <a:p>
            <a:r>
              <a:rPr lang="en-GB" sz="2000" dirty="0" smtClean="0"/>
              <a:t>	As a psychologist, he drafted US laws for ‘special needs’ education in 1911 &amp; to limit criminal responsibility for criminally insane in 1914 </a:t>
            </a:r>
          </a:p>
          <a:p>
            <a:r>
              <a:rPr lang="en-GB" sz="2100" dirty="0"/>
              <a:t>	</a:t>
            </a:r>
            <a:endParaRPr lang="en-US" sz="2100" dirty="0"/>
          </a:p>
          <a:p>
            <a:r>
              <a:rPr lang="en-US" dirty="0"/>
              <a:t>	</a:t>
            </a:r>
          </a:p>
          <a:p>
            <a:r>
              <a:rPr lang="en-US" dirty="0"/>
              <a:t>	</a:t>
            </a:r>
          </a:p>
          <a:p>
            <a:r>
              <a:rPr lang="en-US" dirty="0"/>
              <a:t>	</a:t>
            </a:r>
          </a:p>
        </p:txBody>
      </p:sp>
      <p:pic>
        <p:nvPicPr>
          <p:cNvPr id="3" name="Picture 2"/>
          <p:cNvPicPr>
            <a:picLocks noChangeAspect="1"/>
          </p:cNvPicPr>
          <p:nvPr/>
        </p:nvPicPr>
        <p:blipFill>
          <a:blip r:embed="rId2"/>
          <a:stretch>
            <a:fillRect/>
          </a:stretch>
        </p:blipFill>
        <p:spPr>
          <a:xfrm>
            <a:off x="4300101" y="0"/>
            <a:ext cx="4843900" cy="6858000"/>
          </a:xfrm>
          <a:prstGeom prst="rect">
            <a:avLst/>
          </a:prstGeom>
        </p:spPr>
      </p:pic>
    </p:spTree>
    <p:extLst>
      <p:ext uri="{BB962C8B-B14F-4D97-AF65-F5344CB8AC3E}">
        <p14:creationId xmlns:p14="http://schemas.microsoft.com/office/powerpoint/2010/main" val="20019800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727595" cy="6986529"/>
          </a:xfrm>
          <a:prstGeom prst="rect">
            <a:avLst/>
          </a:prstGeom>
        </p:spPr>
        <p:txBody>
          <a:bodyPr wrap="square">
            <a:spAutoFit/>
          </a:bodyPr>
          <a:lstStyle/>
          <a:p>
            <a:r>
              <a:rPr lang="en-US" sz="2800" dirty="0">
                <a:solidFill>
                  <a:srgbClr val="3366FF"/>
                </a:solidFill>
              </a:rPr>
              <a:t>John D. </a:t>
            </a:r>
            <a:r>
              <a:rPr lang="en-US" sz="2800" dirty="0" smtClean="0">
                <a:solidFill>
                  <a:srgbClr val="3366FF"/>
                </a:solidFill>
              </a:rPr>
              <a:t>Rockefeller, 1839-1937</a:t>
            </a:r>
          </a:p>
          <a:p>
            <a:r>
              <a:rPr lang="en-US" sz="2100" dirty="0" smtClean="0">
                <a:solidFill>
                  <a:srgbClr val="000000"/>
                </a:solidFill>
              </a:rPr>
              <a:t>Founder of Standard Oil in 1870, became the world’s richest man when it was broken up by Anti-Trust Legislation in 1911 (producing ExxonMobil, Chevron</a:t>
            </a:r>
            <a:r>
              <a:rPr lang="mr-IN" sz="2100" dirty="0" smtClean="0">
                <a:solidFill>
                  <a:srgbClr val="000000"/>
                </a:solidFill>
              </a:rPr>
              <a:t>…</a:t>
            </a:r>
            <a:r>
              <a:rPr lang="en-US" sz="2100" dirty="0" smtClean="0">
                <a:solidFill>
                  <a:srgbClr val="000000"/>
                </a:solidFill>
              </a:rPr>
              <a:t>). His </a:t>
            </a:r>
            <a:r>
              <a:rPr lang="en-US" sz="2100" b="1" dirty="0" smtClean="0">
                <a:solidFill>
                  <a:srgbClr val="000000"/>
                </a:solidFill>
              </a:rPr>
              <a:t>Rockefeller Foundation</a:t>
            </a:r>
            <a:r>
              <a:rPr lang="en-US" sz="2100" dirty="0" smtClean="0">
                <a:solidFill>
                  <a:srgbClr val="000000"/>
                </a:solidFill>
              </a:rPr>
              <a:t> (1913) defined modern philanthropy, and was a prime funder of eugenics from 1915, especially eugenics institutions in Germany, such as the </a:t>
            </a:r>
            <a:r>
              <a:rPr lang="en-GB" sz="2100" b="1" dirty="0"/>
              <a:t>Kaiser</a:t>
            </a:r>
            <a:r>
              <a:rPr lang="en-GB" sz="2100" dirty="0"/>
              <a:t> </a:t>
            </a:r>
            <a:r>
              <a:rPr lang="en-GB" sz="2100" b="1" dirty="0"/>
              <a:t>Wilhelm Institute for Anthropology, Human Heredity and Eugenics</a:t>
            </a:r>
            <a:r>
              <a:rPr lang="en-GB" sz="2100" dirty="0"/>
              <a:t> in Berlin </a:t>
            </a:r>
            <a:r>
              <a:rPr lang="en-GB" sz="2100" dirty="0" smtClean="0"/>
              <a:t>(started 1927).</a:t>
            </a:r>
          </a:p>
          <a:p>
            <a:r>
              <a:rPr lang="en-GB" sz="2100" dirty="0" smtClean="0">
                <a:solidFill>
                  <a:srgbClr val="000000"/>
                </a:solidFill>
              </a:rPr>
              <a:t>	Also blamed for the Ludlow massacre (April 1914), when families of striking coal miners were burned to death in south Colorado, and the rise of ‘big </a:t>
            </a:r>
            <a:r>
              <a:rPr lang="en-GB" sz="2100" dirty="0" err="1" smtClean="0">
                <a:solidFill>
                  <a:srgbClr val="000000"/>
                </a:solidFill>
              </a:rPr>
              <a:t>pharma</a:t>
            </a:r>
            <a:r>
              <a:rPr lang="en-GB" sz="2100" dirty="0" smtClean="0">
                <a:solidFill>
                  <a:srgbClr val="000000"/>
                </a:solidFill>
              </a:rPr>
              <a:t>’, with suppression of alternative medicine.</a:t>
            </a:r>
            <a:endParaRPr lang="en-GB" sz="2100" dirty="0">
              <a:solidFill>
                <a:srgbClr val="000000"/>
              </a:solidFill>
            </a:endParaRPr>
          </a:p>
          <a:p>
            <a:r>
              <a:rPr lang="en-GB" sz="2100" dirty="0" smtClean="0">
                <a:solidFill>
                  <a:srgbClr val="000000"/>
                </a:solidFill>
              </a:rPr>
              <a:t>	Carnegie &amp; Harriman funds also funded German eugenics, as well as the US Eugenics Record Office from 1910.</a:t>
            </a:r>
            <a:endParaRPr lang="en-US" sz="2100" dirty="0">
              <a:solidFill>
                <a:srgbClr val="000000"/>
              </a:solidFill>
            </a:endParaRPr>
          </a:p>
        </p:txBody>
      </p:sp>
      <p:pic>
        <p:nvPicPr>
          <p:cNvPr id="3" name="Picture 2"/>
          <p:cNvPicPr>
            <a:picLocks noChangeAspect="1"/>
          </p:cNvPicPr>
          <p:nvPr/>
        </p:nvPicPr>
        <p:blipFill>
          <a:blip r:embed="rId2"/>
          <a:stretch>
            <a:fillRect/>
          </a:stretch>
        </p:blipFill>
        <p:spPr>
          <a:xfrm>
            <a:off x="4727594" y="0"/>
            <a:ext cx="4416405" cy="6858000"/>
          </a:xfrm>
          <a:prstGeom prst="rect">
            <a:avLst/>
          </a:prstGeom>
        </p:spPr>
      </p:pic>
    </p:spTree>
    <p:extLst>
      <p:ext uri="{BB962C8B-B14F-4D97-AF65-F5344CB8AC3E}">
        <p14:creationId xmlns:p14="http://schemas.microsoft.com/office/powerpoint/2010/main" val="12800223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85765" y="0"/>
            <a:ext cx="5158233" cy="6858000"/>
          </a:xfrm>
          <a:prstGeom prst="rect">
            <a:avLst/>
          </a:prstGeom>
        </p:spPr>
      </p:pic>
      <p:sp>
        <p:nvSpPr>
          <p:cNvPr id="3" name="Rectangle 2"/>
          <p:cNvSpPr/>
          <p:nvPr/>
        </p:nvSpPr>
        <p:spPr>
          <a:xfrm>
            <a:off x="-1" y="1"/>
            <a:ext cx="3985766" cy="6878806"/>
          </a:xfrm>
          <a:prstGeom prst="rect">
            <a:avLst/>
          </a:prstGeom>
        </p:spPr>
        <p:txBody>
          <a:bodyPr wrap="square">
            <a:spAutoFit/>
          </a:bodyPr>
          <a:lstStyle/>
          <a:p>
            <a:r>
              <a:rPr lang="en-US" sz="2400" b="1" dirty="0" err="1">
                <a:solidFill>
                  <a:srgbClr val="3366FF"/>
                </a:solidFill>
              </a:rPr>
              <a:t>Otmar</a:t>
            </a:r>
            <a:r>
              <a:rPr lang="en-US" sz="2400" b="1" dirty="0">
                <a:solidFill>
                  <a:srgbClr val="3366FF"/>
                </a:solidFill>
              </a:rPr>
              <a:t> </a:t>
            </a:r>
            <a:r>
              <a:rPr lang="en-US" sz="2400" b="1" dirty="0" err="1">
                <a:solidFill>
                  <a:srgbClr val="3366FF"/>
                </a:solidFill>
              </a:rPr>
              <a:t>Freiherr</a:t>
            </a:r>
            <a:r>
              <a:rPr lang="en-US" sz="2400" b="1" dirty="0">
                <a:solidFill>
                  <a:srgbClr val="3366FF"/>
                </a:solidFill>
              </a:rPr>
              <a:t> von </a:t>
            </a:r>
            <a:r>
              <a:rPr lang="en-US" sz="2400" b="1" dirty="0" err="1">
                <a:solidFill>
                  <a:srgbClr val="3366FF"/>
                </a:solidFill>
              </a:rPr>
              <a:t>Verschuer</a:t>
            </a:r>
            <a:r>
              <a:rPr lang="en-US" sz="2400" dirty="0">
                <a:solidFill>
                  <a:srgbClr val="3366FF"/>
                </a:solidFill>
              </a:rPr>
              <a:t> </a:t>
            </a:r>
            <a:endParaRPr lang="en-US" sz="2400" dirty="0" smtClean="0">
              <a:solidFill>
                <a:srgbClr val="3366FF"/>
              </a:solidFill>
            </a:endParaRPr>
          </a:p>
          <a:p>
            <a:r>
              <a:rPr lang="en-US" sz="2100" dirty="0" smtClean="0">
                <a:solidFill>
                  <a:srgbClr val="3366FF"/>
                </a:solidFill>
              </a:rPr>
              <a:t>1896</a:t>
            </a:r>
            <a:r>
              <a:rPr lang="en-US" sz="2100" dirty="0">
                <a:solidFill>
                  <a:srgbClr val="3366FF"/>
                </a:solidFill>
              </a:rPr>
              <a:t>-</a:t>
            </a:r>
            <a:r>
              <a:rPr lang="en-US" sz="2100" dirty="0" smtClean="0">
                <a:solidFill>
                  <a:srgbClr val="3366FF"/>
                </a:solidFill>
              </a:rPr>
              <a:t>1969 </a:t>
            </a:r>
            <a:r>
              <a:rPr lang="en-US" dirty="0" smtClean="0">
                <a:solidFill>
                  <a:srgbClr val="3366FF"/>
                </a:solidFill>
              </a:rPr>
              <a:t>(here shown at rear supervising </a:t>
            </a:r>
            <a:r>
              <a:rPr lang="en-US" dirty="0">
                <a:solidFill>
                  <a:srgbClr val="3366FF"/>
                </a:solidFill>
              </a:rPr>
              <a:t>anthropometric </a:t>
            </a:r>
            <a:r>
              <a:rPr lang="en-US" dirty="0" smtClean="0">
                <a:solidFill>
                  <a:srgbClr val="3366FF"/>
                </a:solidFill>
              </a:rPr>
              <a:t>measurement)</a:t>
            </a:r>
          </a:p>
          <a:p>
            <a:r>
              <a:rPr lang="en-US" sz="2000" dirty="0" smtClean="0">
                <a:solidFill>
                  <a:srgbClr val="000000"/>
                </a:solidFill>
              </a:rPr>
              <a:t>A Nazi-affiliated eugenicist, he was Director of the Institute for Genetic Biology and Racial Hygiene 1935-42, </a:t>
            </a:r>
          </a:p>
          <a:p>
            <a:r>
              <a:rPr lang="en-GB" sz="2000" dirty="0">
                <a:solidFill>
                  <a:srgbClr val="000000"/>
                </a:solidFill>
              </a:rPr>
              <a:t>&amp;</a:t>
            </a:r>
            <a:r>
              <a:rPr lang="en-GB" sz="2000" dirty="0" smtClean="0">
                <a:solidFill>
                  <a:srgbClr val="000000"/>
                </a:solidFill>
              </a:rPr>
              <a:t> of the </a:t>
            </a:r>
            <a:r>
              <a:rPr lang="en-GB" sz="2000" b="1" dirty="0" smtClean="0">
                <a:solidFill>
                  <a:srgbClr val="000000"/>
                </a:solidFill>
              </a:rPr>
              <a:t>Kaiser </a:t>
            </a:r>
            <a:r>
              <a:rPr lang="en-GB" sz="2000" b="1" dirty="0">
                <a:solidFill>
                  <a:srgbClr val="000000"/>
                </a:solidFill>
              </a:rPr>
              <a:t>Wilhelm Institute for Anthropology, Human Heredity and Eugenics in </a:t>
            </a:r>
            <a:r>
              <a:rPr lang="en-GB" sz="2000" b="1" dirty="0" smtClean="0">
                <a:solidFill>
                  <a:srgbClr val="000000"/>
                </a:solidFill>
              </a:rPr>
              <a:t>Berlin</a:t>
            </a:r>
            <a:r>
              <a:rPr lang="en-GB" sz="2000" dirty="0" smtClean="0">
                <a:solidFill>
                  <a:srgbClr val="000000"/>
                </a:solidFill>
              </a:rPr>
              <a:t>, 1942-48, from where he sent his star pupil Josef Mengele to supervise the study of twins at Auschwitz. Promoted compulsory sterilization, forced on at least 350,000 Germans. </a:t>
            </a:r>
          </a:p>
          <a:p>
            <a:r>
              <a:rPr lang="en-GB" sz="2000" dirty="0">
                <a:solidFill>
                  <a:srgbClr val="000000"/>
                </a:solidFill>
              </a:rPr>
              <a:t>	</a:t>
            </a:r>
            <a:r>
              <a:rPr lang="en-GB" sz="2000" dirty="0" smtClean="0">
                <a:solidFill>
                  <a:srgbClr val="000000"/>
                </a:solidFill>
              </a:rPr>
              <a:t>Ronald Fisher recommended he shouldn’t be charged with complicity in war crimes. He became Professor of Human Genetics at the University of Munster 1951-1965, and President of the German Anthropological Association in 1952. </a:t>
            </a:r>
            <a:endParaRPr lang="en-US" sz="2000" dirty="0">
              <a:solidFill>
                <a:srgbClr val="000000"/>
              </a:solidFill>
            </a:endParaRPr>
          </a:p>
        </p:txBody>
      </p:sp>
    </p:spTree>
    <p:extLst>
      <p:ext uri="{BB962C8B-B14F-4D97-AF65-F5344CB8AC3E}">
        <p14:creationId xmlns:p14="http://schemas.microsoft.com/office/powerpoint/2010/main" val="1523817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95403" y="2955086"/>
            <a:ext cx="6324416" cy="3902914"/>
          </a:xfrm>
          <a:prstGeom prst="rect">
            <a:avLst/>
          </a:prstGeom>
        </p:spPr>
      </p:pic>
      <p:sp>
        <p:nvSpPr>
          <p:cNvPr id="3" name="Rectangle 2"/>
          <p:cNvSpPr/>
          <p:nvPr/>
        </p:nvSpPr>
        <p:spPr>
          <a:xfrm>
            <a:off x="-1" y="0"/>
            <a:ext cx="7342861" cy="6894196"/>
          </a:xfrm>
          <a:prstGeom prst="rect">
            <a:avLst/>
          </a:prstGeom>
        </p:spPr>
        <p:txBody>
          <a:bodyPr wrap="square">
            <a:spAutoFit/>
          </a:bodyPr>
          <a:lstStyle/>
          <a:p>
            <a:r>
              <a:rPr lang="en-US" sz="2200" dirty="0">
                <a:solidFill>
                  <a:srgbClr val="3366FF"/>
                </a:solidFill>
              </a:rPr>
              <a:t>Josef </a:t>
            </a:r>
            <a:r>
              <a:rPr lang="en-US" sz="2200" dirty="0" smtClean="0">
                <a:solidFill>
                  <a:srgbClr val="3366FF"/>
                </a:solidFill>
              </a:rPr>
              <a:t>Mengele, 1911-1979.</a:t>
            </a:r>
            <a:r>
              <a:rPr lang="en-US" sz="2000" dirty="0" smtClean="0">
                <a:solidFill>
                  <a:srgbClr val="000000"/>
                </a:solidFill>
              </a:rPr>
              <a:t> Mengele’s sadistic experiments at Auschwitz were primarily on 1500 pairs of twins. [NB Galton, ‘The study of twins’ 1875]     </a:t>
            </a:r>
            <a:r>
              <a:rPr lang="en-US" sz="2000" dirty="0" err="1" smtClean="0">
                <a:solidFill>
                  <a:srgbClr val="000000"/>
                </a:solidFill>
              </a:rPr>
              <a:t>Verschuer</a:t>
            </a:r>
            <a:r>
              <a:rPr lang="en-US" sz="2000" dirty="0" smtClean="0">
                <a:solidFill>
                  <a:srgbClr val="000000"/>
                </a:solidFill>
              </a:rPr>
              <a:t> wrote in 1944: “</a:t>
            </a:r>
            <a:r>
              <a:rPr lang="en-US" sz="2000" dirty="0" smtClean="0">
                <a:solidFill>
                  <a:srgbClr val="0000FF"/>
                </a:solidFill>
              </a:rPr>
              <a:t>Anthropological investigations on the most diverse racial groups of this concentration camp are being carried out [with Himmler’s permission]</a:t>
            </a:r>
            <a:r>
              <a:rPr lang="en-US" sz="2000" dirty="0" smtClean="0">
                <a:solidFill>
                  <a:srgbClr val="000000"/>
                </a:solidFill>
              </a:rPr>
              <a:t>.” </a:t>
            </a:r>
          </a:p>
          <a:p>
            <a:r>
              <a:rPr lang="en-US" sz="2000" dirty="0">
                <a:solidFill>
                  <a:srgbClr val="000000"/>
                </a:solidFill>
              </a:rPr>
              <a:t>	</a:t>
            </a:r>
            <a:r>
              <a:rPr lang="en-US" sz="2000" dirty="0" smtClean="0">
                <a:solidFill>
                  <a:srgbClr val="000000"/>
                </a:solidFill>
              </a:rPr>
              <a:t>In Germany, eugenics thinking developed through writings of: </a:t>
            </a:r>
            <a:r>
              <a:rPr lang="en-US" sz="2000" b="1" dirty="0" smtClean="0"/>
              <a:t>Ernst </a:t>
            </a:r>
            <a:r>
              <a:rPr lang="en-US" sz="2000" b="1" dirty="0"/>
              <a:t>Haeckel</a:t>
            </a:r>
            <a:r>
              <a:rPr lang="en-US" sz="2000" dirty="0"/>
              <a:t> (who gave us the concept of ‘ecology’, but also developed Darwin’s ideas in a racist direction</a:t>
            </a:r>
            <a:r>
              <a:rPr lang="en-US" sz="2000" dirty="0" smtClean="0"/>
              <a:t>); </a:t>
            </a:r>
            <a:r>
              <a:rPr lang="en-US" sz="2000" b="1" dirty="0"/>
              <a:t>Alfred </a:t>
            </a:r>
            <a:r>
              <a:rPr lang="en-US" sz="2000" b="1" dirty="0" err="1"/>
              <a:t>Ploetz</a:t>
            </a:r>
            <a:r>
              <a:rPr lang="en-US" sz="2000" dirty="0" smtClean="0"/>
              <a:t>, </a:t>
            </a:r>
          </a:p>
          <a:p>
            <a:r>
              <a:rPr lang="en-US" sz="2000" b="1" i="1" u="sng" dirty="0" smtClean="0"/>
              <a:t>The </a:t>
            </a:r>
            <a:r>
              <a:rPr lang="en-US" sz="2000" b="1" i="1" u="sng" dirty="0"/>
              <a:t>excellence of our race and the protection of the weak</a:t>
            </a:r>
            <a:r>
              <a:rPr lang="en-US" sz="2000" dirty="0"/>
              <a:t> (</a:t>
            </a:r>
            <a:r>
              <a:rPr lang="en-US" sz="2000" dirty="0" smtClean="0"/>
              <a:t>1895</a:t>
            </a:r>
            <a:r>
              <a:rPr lang="en-US" sz="2000" dirty="0"/>
              <a:t>)</a:t>
            </a:r>
            <a:r>
              <a:rPr lang="en-US" sz="2000" dirty="0" smtClean="0"/>
              <a:t> </a:t>
            </a:r>
            <a:r>
              <a:rPr lang="mr-IN" sz="2000" dirty="0" smtClean="0"/>
              <a:t>–</a:t>
            </a:r>
            <a:r>
              <a:rPr lang="en-US" sz="2000" dirty="0" smtClean="0"/>
              <a:t> formulated concept of</a:t>
            </a:r>
          </a:p>
          <a:p>
            <a:r>
              <a:rPr lang="en-US" sz="2000" dirty="0" smtClean="0"/>
              <a:t>‘racial hygiene’, with a </a:t>
            </a:r>
          </a:p>
          <a:p>
            <a:r>
              <a:rPr lang="en-US" sz="2000" dirty="0" smtClean="0"/>
              <a:t>society &amp; journal 1904-5;</a:t>
            </a:r>
          </a:p>
          <a:p>
            <a:r>
              <a:rPr lang="en-US" sz="2000" dirty="0"/>
              <a:t>&amp;</a:t>
            </a:r>
            <a:r>
              <a:rPr lang="en-US" sz="2000" dirty="0" smtClean="0"/>
              <a:t> </a:t>
            </a:r>
            <a:r>
              <a:rPr lang="en-US" sz="2000" b="1" i="1" u="sng" dirty="0"/>
              <a:t>Principles of human </a:t>
            </a:r>
            <a:r>
              <a:rPr lang="en-US" sz="2000" b="1" i="1" u="sng" dirty="0" smtClean="0"/>
              <a:t>heredity </a:t>
            </a:r>
          </a:p>
          <a:p>
            <a:r>
              <a:rPr lang="en-US" sz="2000" b="1" i="1" u="sng" dirty="0" smtClean="0"/>
              <a:t>and </a:t>
            </a:r>
            <a:r>
              <a:rPr lang="en-US" sz="2000" b="1" i="1" u="sng" dirty="0"/>
              <a:t>racial hygiene</a:t>
            </a:r>
            <a:r>
              <a:rPr lang="en-US" sz="2000" dirty="0"/>
              <a:t> (1927) by </a:t>
            </a:r>
            <a:endParaRPr lang="en-US" sz="2000" dirty="0" smtClean="0"/>
          </a:p>
          <a:p>
            <a:r>
              <a:rPr lang="en-US" sz="2000" dirty="0" smtClean="0"/>
              <a:t>Erwin </a:t>
            </a:r>
            <a:r>
              <a:rPr lang="en-US" sz="2000" dirty="0"/>
              <a:t>Bauer, </a:t>
            </a:r>
            <a:r>
              <a:rPr lang="en-US" sz="2000" dirty="0" err="1"/>
              <a:t>Eugen</a:t>
            </a:r>
            <a:r>
              <a:rPr lang="en-US" sz="2000" dirty="0"/>
              <a:t> Fischer </a:t>
            </a:r>
            <a:endParaRPr lang="en-US" sz="2000" dirty="0" smtClean="0"/>
          </a:p>
          <a:p>
            <a:r>
              <a:rPr lang="en-US" sz="2000" dirty="0" smtClean="0"/>
              <a:t>(</a:t>
            </a:r>
            <a:r>
              <a:rPr lang="en-US" sz="2000" dirty="0"/>
              <a:t>first director of </a:t>
            </a:r>
            <a:r>
              <a:rPr lang="en-US" sz="2000" dirty="0" smtClean="0"/>
              <a:t>Kaiser </a:t>
            </a:r>
            <a:r>
              <a:rPr lang="en-US" sz="2000" dirty="0"/>
              <a:t>Wilhelm </a:t>
            </a:r>
            <a:endParaRPr lang="en-US" sz="2000" dirty="0" smtClean="0"/>
          </a:p>
          <a:p>
            <a:r>
              <a:rPr lang="en-US" sz="2000" dirty="0" smtClean="0"/>
              <a:t>Institute) </a:t>
            </a:r>
            <a:r>
              <a:rPr lang="en-US" sz="2000" dirty="0"/>
              <a:t>and Fritz </a:t>
            </a:r>
            <a:r>
              <a:rPr lang="en-US" sz="2000" dirty="0" smtClean="0"/>
              <a:t>Lenz.</a:t>
            </a:r>
          </a:p>
          <a:p>
            <a:r>
              <a:rPr lang="en-US" sz="2000" dirty="0"/>
              <a:t>	</a:t>
            </a:r>
            <a:r>
              <a:rPr lang="en-US" sz="2000" dirty="0" smtClean="0"/>
              <a:t>Mengele had doctorates in</a:t>
            </a:r>
          </a:p>
          <a:p>
            <a:r>
              <a:rPr lang="en-US" sz="2000" dirty="0" smtClean="0"/>
              <a:t>Anthropology &amp; medicine, </a:t>
            </a:r>
          </a:p>
          <a:p>
            <a:r>
              <a:rPr lang="en-US" sz="2000" dirty="0"/>
              <a:t>j</a:t>
            </a:r>
            <a:r>
              <a:rPr lang="en-US" sz="2000" dirty="0" smtClean="0"/>
              <a:t>oined Nazi party 1938, escaped</a:t>
            </a:r>
          </a:p>
          <a:p>
            <a:r>
              <a:rPr lang="en-US" sz="2000" dirty="0"/>
              <a:t>t</a:t>
            </a:r>
            <a:r>
              <a:rPr lang="en-US" sz="2000" dirty="0" smtClean="0"/>
              <a:t>o Argentina in 1949 &amp; Brazil in </a:t>
            </a:r>
          </a:p>
          <a:p>
            <a:r>
              <a:rPr lang="en-US" sz="2000" dirty="0" smtClean="0"/>
              <a:t>1960, eluding the Nazi hunters</a:t>
            </a:r>
            <a:r>
              <a:rPr lang="en-GB" sz="2000" dirty="0" smtClean="0"/>
              <a:t> </a:t>
            </a:r>
            <a:endParaRPr lang="en-US" sz="2000" dirty="0">
              <a:solidFill>
                <a:srgbClr val="000000"/>
              </a:solidFill>
            </a:endParaRPr>
          </a:p>
        </p:txBody>
      </p:sp>
      <p:pic>
        <p:nvPicPr>
          <p:cNvPr id="4" name="Picture 3"/>
          <p:cNvPicPr>
            <a:picLocks noChangeAspect="1"/>
          </p:cNvPicPr>
          <p:nvPr/>
        </p:nvPicPr>
        <p:blipFill>
          <a:blip r:embed="rId3"/>
          <a:stretch>
            <a:fillRect/>
          </a:stretch>
        </p:blipFill>
        <p:spPr>
          <a:xfrm>
            <a:off x="7342860" y="-420"/>
            <a:ext cx="2062037" cy="3445924"/>
          </a:xfrm>
          <a:prstGeom prst="rect">
            <a:avLst/>
          </a:prstGeom>
        </p:spPr>
      </p:pic>
    </p:spTree>
    <p:extLst>
      <p:ext uri="{BB962C8B-B14F-4D97-AF65-F5344CB8AC3E}">
        <p14:creationId xmlns:p14="http://schemas.microsoft.com/office/powerpoint/2010/main" val="513321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4589288" cy="7263527"/>
          </a:xfrm>
          <a:prstGeom prst="rect">
            <a:avLst/>
          </a:prstGeom>
        </p:spPr>
        <p:txBody>
          <a:bodyPr wrap="square">
            <a:spAutoFit/>
          </a:bodyPr>
          <a:lstStyle/>
          <a:p>
            <a:r>
              <a:rPr lang="en-US" sz="2800" dirty="0">
                <a:solidFill>
                  <a:srgbClr val="3366FF"/>
                </a:solidFill>
              </a:rPr>
              <a:t>Julian Huxley 1887-</a:t>
            </a:r>
            <a:r>
              <a:rPr lang="en-US" sz="2800" dirty="0" smtClean="0">
                <a:solidFill>
                  <a:srgbClr val="3366FF"/>
                </a:solidFill>
              </a:rPr>
              <a:t>1975</a:t>
            </a:r>
          </a:p>
          <a:p>
            <a:r>
              <a:rPr lang="en-US" dirty="0" smtClean="0">
                <a:solidFill>
                  <a:srgbClr val="3366FF"/>
                </a:solidFill>
              </a:rPr>
              <a:t> </a:t>
            </a:r>
            <a:r>
              <a:rPr lang="en-US" dirty="0">
                <a:solidFill>
                  <a:srgbClr val="3366FF"/>
                </a:solidFill>
              </a:rPr>
              <a:t>(as fellow of New College Oxford 1922</a:t>
            </a:r>
            <a:r>
              <a:rPr lang="en-US" dirty="0" smtClean="0">
                <a:solidFill>
                  <a:srgbClr val="3366FF"/>
                </a:solidFill>
              </a:rPr>
              <a:t>)</a:t>
            </a:r>
          </a:p>
          <a:p>
            <a:r>
              <a:rPr lang="en-US" sz="2000" dirty="0">
                <a:solidFill>
                  <a:srgbClr val="000000"/>
                </a:solidFill>
              </a:rPr>
              <a:t>Elder brother of Aldous </a:t>
            </a:r>
            <a:r>
              <a:rPr lang="en-US" sz="2000" dirty="0" smtClean="0">
                <a:solidFill>
                  <a:srgbClr val="000000"/>
                </a:solidFill>
              </a:rPr>
              <a:t>Huxley and a  grandson of ‘Darwin’s bulldog’ Thomas Huxley, a relative of the </a:t>
            </a:r>
            <a:r>
              <a:rPr lang="en-US" sz="2000" dirty="0" err="1" smtClean="0">
                <a:solidFill>
                  <a:srgbClr val="000000"/>
                </a:solidFill>
              </a:rPr>
              <a:t>Darwins</a:t>
            </a:r>
            <a:r>
              <a:rPr lang="en-US" sz="2000" dirty="0" smtClean="0">
                <a:solidFill>
                  <a:srgbClr val="000000"/>
                </a:solidFill>
              </a:rPr>
              <a:t> by marriage, Julian started a brilliant career in science before the 1</a:t>
            </a:r>
            <a:r>
              <a:rPr lang="en-US" sz="2000" baseline="30000" dirty="0" smtClean="0">
                <a:solidFill>
                  <a:srgbClr val="000000"/>
                </a:solidFill>
              </a:rPr>
              <a:t>st</a:t>
            </a:r>
            <a:r>
              <a:rPr lang="en-US" sz="2000" dirty="0" smtClean="0">
                <a:solidFill>
                  <a:srgbClr val="000000"/>
                </a:solidFill>
              </a:rPr>
              <a:t> world war, when he joined the Intelligence Division of the British army. He was an anthropologist as well as: </a:t>
            </a:r>
            <a:r>
              <a:rPr lang="en-US" sz="2000" dirty="0" smtClean="0"/>
              <a:t>Secretary of the Zoological Society of London 1935-42, first Director-General of </a:t>
            </a:r>
            <a:r>
              <a:rPr lang="en-US" sz="2000" b="1" dirty="0" smtClean="0"/>
              <a:t>UNESCO</a:t>
            </a:r>
            <a:r>
              <a:rPr lang="en-US" sz="2000" dirty="0" smtClean="0"/>
              <a:t> 1946-48, a founding member of </a:t>
            </a:r>
            <a:r>
              <a:rPr lang="en-US" sz="2000" b="1" dirty="0" smtClean="0"/>
              <a:t>WWF</a:t>
            </a:r>
            <a:r>
              <a:rPr lang="en-US" sz="2000" dirty="0" smtClean="0"/>
              <a:t> 1961, Vice-President (1937-44) &amp; President (</a:t>
            </a:r>
            <a:r>
              <a:rPr lang="en-US" sz="2000" dirty="0"/>
              <a:t>1959-</a:t>
            </a:r>
            <a:r>
              <a:rPr lang="en-US" sz="2000" dirty="0" smtClean="0"/>
              <a:t>62) of the </a:t>
            </a:r>
            <a:r>
              <a:rPr lang="en-US" sz="2000" b="1" dirty="0" smtClean="0"/>
              <a:t>British Eugenics Society</a:t>
            </a:r>
            <a:r>
              <a:rPr lang="en-US" sz="2000" dirty="0" smtClean="0"/>
              <a:t>, &amp; 1</a:t>
            </a:r>
            <a:r>
              <a:rPr lang="en-US" sz="2000" baseline="30000" dirty="0" smtClean="0"/>
              <a:t>st</a:t>
            </a:r>
            <a:r>
              <a:rPr lang="en-US" sz="2000" dirty="0" smtClean="0"/>
              <a:t> President of the </a:t>
            </a:r>
            <a:r>
              <a:rPr lang="en-US" sz="2000" b="1" dirty="0" smtClean="0"/>
              <a:t>British Humanist Association</a:t>
            </a:r>
            <a:r>
              <a:rPr lang="en-US" sz="2000" dirty="0" smtClean="0"/>
              <a:t> from 1967.</a:t>
            </a:r>
          </a:p>
          <a:p>
            <a:r>
              <a:rPr lang="en-US" sz="2000" dirty="0"/>
              <a:t>	</a:t>
            </a:r>
            <a:r>
              <a:rPr lang="en-US" sz="2000" dirty="0" smtClean="0"/>
              <a:t>As a Darwinist he formulated </a:t>
            </a:r>
            <a:r>
              <a:rPr lang="en-US" sz="2000" b="1" i="1" dirty="0" smtClean="0"/>
              <a:t>Evolution: the modern synthesis</a:t>
            </a:r>
            <a:r>
              <a:rPr lang="en-US" sz="2000" i="1" dirty="0" smtClean="0"/>
              <a:t> </a:t>
            </a:r>
            <a:r>
              <a:rPr lang="en-US" sz="2000" dirty="0" smtClean="0"/>
              <a:t>(1942), but maintained eugenicist views on the need to eliminate the ‘most degenerate types’ (1941) and formulating the concept of </a:t>
            </a:r>
            <a:r>
              <a:rPr lang="en-US" sz="2000" b="1" dirty="0" err="1" smtClean="0"/>
              <a:t>transhumanism</a:t>
            </a:r>
            <a:r>
              <a:rPr lang="en-US" sz="2000" dirty="0" smtClean="0"/>
              <a:t> for future evolution</a:t>
            </a:r>
          </a:p>
          <a:p>
            <a:endParaRPr lang="en-US" sz="2000" dirty="0">
              <a:solidFill>
                <a:srgbClr val="3366FF"/>
              </a:solidFill>
            </a:endParaRPr>
          </a:p>
        </p:txBody>
      </p:sp>
      <p:pic>
        <p:nvPicPr>
          <p:cNvPr id="3" name="Picture 2"/>
          <p:cNvPicPr>
            <a:picLocks noChangeAspect="1"/>
          </p:cNvPicPr>
          <p:nvPr/>
        </p:nvPicPr>
        <p:blipFill>
          <a:blip r:embed="rId2"/>
          <a:stretch>
            <a:fillRect/>
          </a:stretch>
        </p:blipFill>
        <p:spPr>
          <a:xfrm>
            <a:off x="4450981" y="1"/>
            <a:ext cx="4693019" cy="6857999"/>
          </a:xfrm>
          <a:prstGeom prst="rect">
            <a:avLst/>
          </a:prstGeom>
        </p:spPr>
      </p:pic>
    </p:spTree>
    <p:extLst>
      <p:ext uri="{BB962C8B-B14F-4D97-AF65-F5344CB8AC3E}">
        <p14:creationId xmlns:p14="http://schemas.microsoft.com/office/powerpoint/2010/main" val="1095161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8356132"/>
          </a:xfrm>
          <a:prstGeom prst="rect">
            <a:avLst/>
          </a:prstGeom>
        </p:spPr>
        <p:txBody>
          <a:bodyPr wrap="square">
            <a:spAutoFit/>
          </a:bodyPr>
          <a:lstStyle/>
          <a:p>
            <a:r>
              <a:rPr lang="en-US" sz="3200" b="1" dirty="0" smtClean="0">
                <a:solidFill>
                  <a:srgbClr val="000000"/>
                </a:solidFill>
              </a:rPr>
              <a:t>Eugenics Threats Today</a:t>
            </a:r>
          </a:p>
          <a:p>
            <a:r>
              <a:rPr lang="en-US" sz="2200" dirty="0" smtClean="0"/>
              <a:t>Much of this history of eugenics is </a:t>
            </a:r>
            <a:r>
              <a:rPr lang="en-US" sz="2200" dirty="0" err="1" smtClean="0"/>
              <a:t>summarised</a:t>
            </a:r>
            <a:r>
              <a:rPr lang="en-US" sz="2200" dirty="0" smtClean="0"/>
              <a:t> in </a:t>
            </a:r>
            <a:r>
              <a:rPr lang="en-US" sz="2200" b="1" dirty="0" smtClean="0"/>
              <a:t>Adam </a:t>
            </a:r>
            <a:r>
              <a:rPr lang="en-US" sz="2200" b="1" dirty="0"/>
              <a:t>Rutherford’s </a:t>
            </a:r>
            <a:r>
              <a:rPr lang="en-US" sz="2200" dirty="0"/>
              <a:t>book </a:t>
            </a:r>
            <a:r>
              <a:rPr lang="en-GB" sz="2200" b="1" i="1" dirty="0"/>
              <a:t>Control: The dark history and troubling presence of </a:t>
            </a:r>
            <a:r>
              <a:rPr lang="en-GB" sz="2200" b="1" i="1" dirty="0" smtClean="0"/>
              <a:t>eugenics</a:t>
            </a:r>
            <a:r>
              <a:rPr lang="en-GB" sz="2200" i="1" dirty="0" smtClean="0"/>
              <a:t> </a:t>
            </a:r>
            <a:r>
              <a:rPr lang="en-GB" sz="2200" dirty="0"/>
              <a:t>(2022</a:t>
            </a:r>
            <a:r>
              <a:rPr lang="en-GB" sz="2200" dirty="0" smtClean="0"/>
              <a:t>), which emerged out of UCL facing its eugenicist past after discovering a racist conference on ‘intelligence’ taking place in the Pearson Building in 2017</a:t>
            </a:r>
            <a:r>
              <a:rPr lang="mr-IN" sz="2200" dirty="0" smtClean="0"/>
              <a:t>…</a:t>
            </a:r>
            <a:endParaRPr lang="en-GB" sz="2200" dirty="0" smtClean="0"/>
          </a:p>
          <a:p>
            <a:r>
              <a:rPr lang="en-GB" sz="2200" dirty="0" smtClean="0"/>
              <a:t>Rutherford emphasizes several forms in which eugenics persists today: countries still </a:t>
            </a:r>
            <a:r>
              <a:rPr lang="en-GB" sz="2200" dirty="0" smtClean="0">
                <a:solidFill>
                  <a:srgbClr val="3366FF"/>
                </a:solidFill>
              </a:rPr>
              <a:t>enforcing sterilization</a:t>
            </a:r>
            <a:r>
              <a:rPr lang="en-GB" sz="2200" dirty="0" smtClean="0"/>
              <a:t>, from China (extensively) to the USA (occasionally); &amp; </a:t>
            </a:r>
            <a:r>
              <a:rPr lang="en-GB" sz="2200" dirty="0" smtClean="0">
                <a:solidFill>
                  <a:srgbClr val="3366FF"/>
                </a:solidFill>
              </a:rPr>
              <a:t>genetic experimentation</a:t>
            </a:r>
            <a:r>
              <a:rPr lang="en-GB" sz="2200" dirty="0" smtClean="0"/>
              <a:t> involving human foetuses.</a:t>
            </a:r>
          </a:p>
          <a:p>
            <a:r>
              <a:rPr lang="en-GB" sz="2200" dirty="0"/>
              <a:t>	</a:t>
            </a:r>
            <a:r>
              <a:rPr lang="en-GB" sz="2200" dirty="0" smtClean="0"/>
              <a:t>One may add: </a:t>
            </a:r>
            <a:r>
              <a:rPr lang="en-GB" sz="2200" dirty="0" smtClean="0">
                <a:solidFill>
                  <a:srgbClr val="3366FF"/>
                </a:solidFill>
              </a:rPr>
              <a:t>Genetic Modification </a:t>
            </a:r>
            <a:r>
              <a:rPr lang="en-GB" sz="2200" dirty="0" smtClean="0"/>
              <a:t>in crops as well as vaccines;</a:t>
            </a:r>
          </a:p>
          <a:p>
            <a:r>
              <a:rPr lang="en-GB" sz="2200" dirty="0" smtClean="0"/>
              <a:t>And </a:t>
            </a:r>
            <a:r>
              <a:rPr lang="en-GB" sz="2200" dirty="0" smtClean="0">
                <a:solidFill>
                  <a:srgbClr val="3366FF"/>
                </a:solidFill>
              </a:rPr>
              <a:t>promotion of wars &amp; the arms industry</a:t>
            </a:r>
            <a:r>
              <a:rPr lang="en-GB" sz="2200" dirty="0" smtClean="0"/>
              <a:t>, as many of the eugenicist texts cited speak of war in terms of natural selection that is necessary for reducing human population in line with a need to avert a Malthusian threat of overpopulation; also </a:t>
            </a:r>
            <a:r>
              <a:rPr lang="en-GB" sz="2200" dirty="0" err="1" smtClean="0">
                <a:solidFill>
                  <a:srgbClr val="3366FF"/>
                </a:solidFill>
              </a:rPr>
              <a:t>transhumanist</a:t>
            </a:r>
            <a:r>
              <a:rPr lang="en-GB" sz="2200" dirty="0" smtClean="0">
                <a:solidFill>
                  <a:srgbClr val="3366FF"/>
                </a:solidFill>
              </a:rPr>
              <a:t> plans</a:t>
            </a:r>
            <a:r>
              <a:rPr lang="en-GB" sz="2200" dirty="0" smtClean="0"/>
              <a:t> through which humans will evolve to a higher stage by ‘merging with the computer’</a:t>
            </a:r>
            <a:r>
              <a:rPr lang="en-GB" sz="2300" dirty="0" smtClean="0"/>
              <a:t> </a:t>
            </a:r>
            <a:r>
              <a:rPr lang="en-GB" sz="2000" dirty="0" smtClean="0"/>
              <a:t>[see </a:t>
            </a:r>
            <a:r>
              <a:rPr lang="en-GB" sz="2000" b="1" dirty="0" smtClean="0"/>
              <a:t>Jeremy </a:t>
            </a:r>
            <a:r>
              <a:rPr lang="en-GB" sz="2000" b="1" dirty="0" err="1" smtClean="0"/>
              <a:t>Naydler</a:t>
            </a:r>
            <a:r>
              <a:rPr lang="en-GB" sz="2000" dirty="0" smtClean="0"/>
              <a:t>: </a:t>
            </a:r>
          </a:p>
          <a:p>
            <a:r>
              <a:rPr lang="en-GB" sz="2000" b="1" i="1" dirty="0" smtClean="0"/>
              <a:t>In </a:t>
            </a:r>
            <a:r>
              <a:rPr lang="en-GB" sz="2000" b="1" i="1" dirty="0"/>
              <a:t>the Shadow of the Machine: The Prehistory of the Computer and the Evolution of </a:t>
            </a:r>
            <a:r>
              <a:rPr lang="en-GB" sz="2000" b="1" i="1" dirty="0" smtClean="0"/>
              <a:t>Consciousness</a:t>
            </a:r>
            <a:r>
              <a:rPr lang="en-GB" sz="2000" i="1" dirty="0" smtClean="0"/>
              <a:t> </a:t>
            </a:r>
            <a:r>
              <a:rPr lang="en-GB" sz="2000" dirty="0" smtClean="0"/>
              <a:t>(2018) &amp; </a:t>
            </a:r>
            <a:r>
              <a:rPr lang="en-GB" sz="2000" b="1" i="1" dirty="0"/>
              <a:t>The Struggle for a Human Future: 5G, Augmented Reality, and the Internet of </a:t>
            </a:r>
            <a:r>
              <a:rPr lang="en-GB" sz="2000" b="1" i="1" dirty="0" smtClean="0"/>
              <a:t>Things</a:t>
            </a:r>
            <a:r>
              <a:rPr lang="en-GB" sz="2000" i="1" dirty="0" smtClean="0"/>
              <a:t> </a:t>
            </a:r>
            <a:r>
              <a:rPr lang="en-GB" sz="2000" dirty="0" smtClean="0"/>
              <a:t>(2020)]</a:t>
            </a:r>
            <a:endParaRPr lang="en-GB" sz="1100" dirty="0"/>
          </a:p>
          <a:p>
            <a:r>
              <a:rPr lang="en-GB" sz="2200" dirty="0" smtClean="0"/>
              <a:t>	In anthropology, we can trace the influence of eugenics in promoting </a:t>
            </a:r>
            <a:r>
              <a:rPr lang="en-GB" sz="2200" dirty="0" smtClean="0">
                <a:solidFill>
                  <a:srgbClr val="3366FF"/>
                </a:solidFill>
              </a:rPr>
              <a:t>anthropometry</a:t>
            </a:r>
            <a:r>
              <a:rPr lang="en-GB" sz="2200" dirty="0" smtClean="0">
                <a:solidFill>
                  <a:srgbClr val="000000"/>
                </a:solidFill>
              </a:rPr>
              <a:t>,</a:t>
            </a:r>
            <a:r>
              <a:rPr lang="en-GB" sz="2200" dirty="0" smtClean="0">
                <a:solidFill>
                  <a:srgbClr val="3366FF"/>
                </a:solidFill>
              </a:rPr>
              <a:t> ‘scientific racism’ </a:t>
            </a:r>
            <a:r>
              <a:rPr lang="en-GB" sz="2200" dirty="0" smtClean="0"/>
              <a:t>&amp; an </a:t>
            </a:r>
            <a:r>
              <a:rPr lang="en-GB" sz="2200" dirty="0" smtClean="0">
                <a:solidFill>
                  <a:srgbClr val="3366FF"/>
                </a:solidFill>
              </a:rPr>
              <a:t>implicit hierarchy</a:t>
            </a:r>
            <a:r>
              <a:rPr lang="en-GB" sz="2200" dirty="0" smtClean="0"/>
              <a:t> in certain approaches to studying other cultures and intelligence </a:t>
            </a:r>
          </a:p>
          <a:p>
            <a:r>
              <a:rPr lang="en-GB" sz="2300" dirty="0" smtClean="0"/>
              <a:t>   </a:t>
            </a:r>
          </a:p>
          <a:p>
            <a:endParaRPr lang="en-GB" sz="2300" dirty="0" smtClean="0"/>
          </a:p>
          <a:p>
            <a:endParaRPr lang="en-GB" sz="2300" dirty="0"/>
          </a:p>
          <a:p>
            <a:r>
              <a:rPr lang="en-GB" sz="2300" dirty="0" smtClean="0"/>
              <a:t>In  </a:t>
            </a:r>
            <a:endParaRPr lang="en-US" sz="2300" dirty="0"/>
          </a:p>
        </p:txBody>
      </p:sp>
    </p:spTree>
    <p:extLst>
      <p:ext uri="{BB962C8B-B14F-4D97-AF65-F5344CB8AC3E}">
        <p14:creationId xmlns:p14="http://schemas.microsoft.com/office/powerpoint/2010/main" val="25036161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1" y="0"/>
            <a:ext cx="9144001" cy="2308324"/>
          </a:xfrm>
          <a:prstGeom prst="rect">
            <a:avLst/>
          </a:prstGeom>
        </p:spPr>
        <p:txBody>
          <a:bodyPr wrap="square">
            <a:spAutoFit/>
          </a:bodyPr>
          <a:lstStyle/>
          <a:p>
            <a:r>
              <a:rPr lang="en-US" sz="3600" b="1" dirty="0" smtClean="0"/>
              <a:t>III.   Transcending </a:t>
            </a:r>
            <a:endParaRPr lang="en-US" sz="3600" b="1" dirty="0"/>
          </a:p>
          <a:p>
            <a:endParaRPr lang="en-US" b="1" dirty="0"/>
          </a:p>
          <a:p>
            <a:r>
              <a:rPr lang="en-US" b="1" dirty="0" smtClean="0"/>
              <a:t>			</a:t>
            </a:r>
            <a:r>
              <a:rPr lang="en-US" b="1" dirty="0"/>
              <a:t>	</a:t>
            </a:r>
            <a:r>
              <a:rPr lang="en-US" b="1" dirty="0" smtClean="0"/>
              <a:t>        </a:t>
            </a:r>
            <a:r>
              <a:rPr lang="en-US" sz="3600" b="1" dirty="0" smtClean="0"/>
              <a:t>Cognitive </a:t>
            </a:r>
            <a:r>
              <a:rPr lang="en-US" sz="3600" b="1" dirty="0"/>
              <a:t>Dissonance </a:t>
            </a:r>
          </a:p>
          <a:p>
            <a:endParaRPr lang="en-US" b="1" dirty="0"/>
          </a:p>
          <a:p>
            <a:r>
              <a:rPr lang="en-US" b="1" dirty="0" smtClean="0"/>
              <a:t>								      </a:t>
            </a:r>
            <a:r>
              <a:rPr lang="en-US" sz="3600" b="1" dirty="0" smtClean="0"/>
              <a:t>in </a:t>
            </a:r>
            <a:r>
              <a:rPr lang="en-US" sz="3600" b="1" dirty="0"/>
              <a:t>the Covid-19 Pandemic</a:t>
            </a:r>
          </a:p>
        </p:txBody>
      </p:sp>
    </p:spTree>
    <p:extLst>
      <p:ext uri="{BB962C8B-B14F-4D97-AF65-F5344CB8AC3E}">
        <p14:creationId xmlns:p14="http://schemas.microsoft.com/office/powerpoint/2010/main" val="22579174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8846"/>
            <a:ext cx="9144000" cy="8340745"/>
          </a:xfrm>
          <a:prstGeom prst="rect">
            <a:avLst/>
          </a:prstGeom>
        </p:spPr>
        <p:txBody>
          <a:bodyPr wrap="square">
            <a:spAutoFit/>
          </a:bodyPr>
          <a:lstStyle/>
          <a:p>
            <a:r>
              <a:rPr lang="en-US" sz="2200" dirty="0">
                <a:solidFill>
                  <a:srgbClr val="0000FF"/>
                </a:solidFill>
              </a:rPr>
              <a:t>The concept of </a:t>
            </a:r>
            <a:r>
              <a:rPr lang="en-US" sz="2200" dirty="0" err="1">
                <a:solidFill>
                  <a:srgbClr val="0000FF"/>
                </a:solidFill>
              </a:rPr>
              <a:t>transpositional</a:t>
            </a:r>
            <a:r>
              <a:rPr lang="en-US" sz="2200" dirty="0">
                <a:solidFill>
                  <a:srgbClr val="0000FF"/>
                </a:solidFill>
              </a:rPr>
              <a:t> </a:t>
            </a:r>
            <a:r>
              <a:rPr lang="en-US" sz="2200" dirty="0" err="1">
                <a:solidFill>
                  <a:srgbClr val="0000FF"/>
                </a:solidFill>
              </a:rPr>
              <a:t>subjectobjectivity</a:t>
            </a:r>
            <a:r>
              <a:rPr lang="en-US" sz="2200" dirty="0">
                <a:solidFill>
                  <a:srgbClr val="0000FF"/>
                </a:solidFill>
              </a:rPr>
              <a:t> is helpful for approaching a holistic understanding of the pandemic, as its implicit aim is to transcend </a:t>
            </a:r>
            <a:r>
              <a:rPr lang="en-US" sz="2200" b="1" dirty="0" err="1">
                <a:solidFill>
                  <a:srgbClr val="0000FF"/>
                </a:solidFill>
              </a:rPr>
              <a:t>polarisation</a:t>
            </a:r>
            <a:r>
              <a:rPr lang="en-US" sz="2200" dirty="0">
                <a:solidFill>
                  <a:srgbClr val="0000FF"/>
                </a:solidFill>
              </a:rPr>
              <a:t>, especially where claims of objective truth are in question</a:t>
            </a:r>
            <a:r>
              <a:rPr lang="en-US" sz="2200" dirty="0" smtClean="0">
                <a:solidFill>
                  <a:srgbClr val="0000FF"/>
                </a:solidFill>
              </a:rPr>
              <a:t>.</a:t>
            </a:r>
          </a:p>
          <a:p>
            <a:r>
              <a:rPr lang="en-GB" sz="2200" dirty="0">
                <a:solidFill>
                  <a:srgbClr val="0000FF"/>
                </a:solidFill>
              </a:rPr>
              <a:t>	</a:t>
            </a:r>
            <a:r>
              <a:rPr lang="en-US" sz="2200" dirty="0" smtClean="0">
                <a:solidFill>
                  <a:srgbClr val="0000FF"/>
                </a:solidFill>
              </a:rPr>
              <a:t>In </a:t>
            </a:r>
            <a:r>
              <a:rPr lang="en-US" sz="2200" dirty="0">
                <a:solidFill>
                  <a:srgbClr val="0000FF"/>
                </a:solidFill>
              </a:rPr>
              <a:t>issues concerning medical </a:t>
            </a:r>
            <a:r>
              <a:rPr lang="en-US" sz="2200" dirty="0" smtClean="0">
                <a:solidFill>
                  <a:srgbClr val="0000FF"/>
                </a:solidFill>
              </a:rPr>
              <a:t>science, </a:t>
            </a:r>
            <a:r>
              <a:rPr lang="en-US" sz="2200" dirty="0">
                <a:solidFill>
                  <a:srgbClr val="0000FF"/>
                </a:solidFill>
              </a:rPr>
              <a:t>the quest for objectivity involves engagement with scientific data and theories very daunting and alien for those of us not medically trained. </a:t>
            </a:r>
            <a:endParaRPr lang="en-US" sz="2200" dirty="0" smtClean="0">
              <a:solidFill>
                <a:srgbClr val="0000FF"/>
              </a:solidFill>
            </a:endParaRPr>
          </a:p>
          <a:p>
            <a:r>
              <a:rPr lang="en-US" sz="2200" dirty="0" smtClean="0">
                <a:solidFill>
                  <a:srgbClr val="0000FF"/>
                </a:solidFill>
              </a:rPr>
              <a:t>	But </a:t>
            </a:r>
            <a:r>
              <a:rPr lang="en-US" sz="2200" dirty="0">
                <a:solidFill>
                  <a:srgbClr val="0000FF"/>
                </a:solidFill>
              </a:rPr>
              <a:t>does this mean we should discount our own experience and assessment of evidence? Knowing ourselves </a:t>
            </a:r>
            <a:r>
              <a:rPr lang="en-US" sz="2200" dirty="0" smtClean="0">
                <a:solidFill>
                  <a:srgbClr val="0000FF"/>
                </a:solidFill>
              </a:rPr>
              <a:t>involves </a:t>
            </a:r>
            <a:r>
              <a:rPr lang="en-US" sz="2200" dirty="0">
                <a:solidFill>
                  <a:srgbClr val="0000FF"/>
                </a:solidFill>
              </a:rPr>
              <a:t>assessing </a:t>
            </a:r>
            <a:r>
              <a:rPr lang="en-US" sz="2200" dirty="0" smtClean="0">
                <a:solidFill>
                  <a:srgbClr val="0000FF"/>
                </a:solidFill>
              </a:rPr>
              <a:t>how </a:t>
            </a:r>
            <a:r>
              <a:rPr lang="en-US" sz="2200" dirty="0">
                <a:solidFill>
                  <a:srgbClr val="0000FF"/>
                </a:solidFill>
              </a:rPr>
              <a:t>information </a:t>
            </a:r>
            <a:r>
              <a:rPr lang="en-US" sz="2200" dirty="0" smtClean="0">
                <a:solidFill>
                  <a:srgbClr val="0000FF"/>
                </a:solidFill>
              </a:rPr>
              <a:t>comes to us</a:t>
            </a:r>
          </a:p>
          <a:p>
            <a:r>
              <a:rPr lang="en-US" sz="2200" dirty="0">
                <a:solidFill>
                  <a:srgbClr val="0000FF"/>
                </a:solidFill>
              </a:rPr>
              <a:t>	</a:t>
            </a:r>
            <a:r>
              <a:rPr lang="en-US" sz="2200" dirty="0" smtClean="0">
                <a:solidFill>
                  <a:srgbClr val="0000FF"/>
                </a:solidFill>
              </a:rPr>
              <a:t>How do we understand the slogan </a:t>
            </a:r>
            <a:r>
              <a:rPr lang="en-US" sz="2200" b="1" dirty="0" smtClean="0">
                <a:solidFill>
                  <a:srgbClr val="0000FF"/>
                </a:solidFill>
              </a:rPr>
              <a:t>‘</a:t>
            </a:r>
            <a:r>
              <a:rPr lang="en-US" sz="2200" b="1" dirty="0">
                <a:solidFill>
                  <a:srgbClr val="0000FF"/>
                </a:solidFill>
              </a:rPr>
              <a:t>Follow the science</a:t>
            </a:r>
            <a:r>
              <a:rPr lang="en-US" sz="2200" b="1" dirty="0" smtClean="0">
                <a:solidFill>
                  <a:srgbClr val="0000FF"/>
                </a:solidFill>
              </a:rPr>
              <a:t>’</a:t>
            </a:r>
            <a:r>
              <a:rPr lang="en-US" sz="2200" dirty="0" smtClean="0">
                <a:solidFill>
                  <a:srgbClr val="0000FF"/>
                </a:solidFill>
              </a:rPr>
              <a:t>? </a:t>
            </a:r>
            <a:r>
              <a:rPr lang="mr-IN" sz="2200" dirty="0" smtClean="0">
                <a:solidFill>
                  <a:srgbClr val="0000FF"/>
                </a:solidFill>
              </a:rPr>
              <a:t>–</a:t>
            </a:r>
            <a:r>
              <a:rPr lang="en-US" sz="2200" dirty="0" smtClean="0">
                <a:solidFill>
                  <a:srgbClr val="0000FF"/>
                </a:solidFill>
              </a:rPr>
              <a:t> </a:t>
            </a:r>
            <a:r>
              <a:rPr lang="en-US" sz="2200" dirty="0" err="1" smtClean="0">
                <a:solidFill>
                  <a:srgbClr val="0000FF"/>
                </a:solidFill>
              </a:rPr>
              <a:t>Fauci’s</a:t>
            </a:r>
            <a:r>
              <a:rPr lang="en-US" sz="2200" dirty="0" smtClean="0">
                <a:solidFill>
                  <a:srgbClr val="0000FF"/>
                </a:solidFill>
              </a:rPr>
              <a:t> comment that those attacking him are attacking Science itself?</a:t>
            </a:r>
          </a:p>
          <a:p>
            <a:r>
              <a:rPr lang="en-US" sz="2200" dirty="0" smtClean="0">
                <a:solidFill>
                  <a:srgbClr val="0000FF"/>
                </a:solidFill>
              </a:rPr>
              <a:t>	Whose science, in a context where scientists who question current pronouncements are defunded and censored for spreading disinformation?</a:t>
            </a:r>
            <a:r>
              <a:rPr lang="en-GB" sz="2200" dirty="0" smtClean="0">
                <a:solidFill>
                  <a:srgbClr val="0000FF"/>
                </a:solidFill>
              </a:rPr>
              <a:t> </a:t>
            </a:r>
          </a:p>
          <a:p>
            <a:r>
              <a:rPr lang="en-GB" sz="2200" dirty="0" smtClean="0">
                <a:solidFill>
                  <a:srgbClr val="0000FF"/>
                </a:solidFill>
              </a:rPr>
              <a:t>	Rival versions of science have caused much </a:t>
            </a:r>
            <a:r>
              <a:rPr lang="en-GB" sz="2200" b="1" dirty="0" smtClean="0">
                <a:solidFill>
                  <a:srgbClr val="0000FF"/>
                </a:solidFill>
              </a:rPr>
              <a:t>cognitive dissonance</a:t>
            </a:r>
            <a:r>
              <a:rPr lang="mr-IN" sz="2200" dirty="0" smtClean="0">
                <a:solidFill>
                  <a:srgbClr val="0000FF"/>
                </a:solidFill>
              </a:rPr>
              <a:t>…</a:t>
            </a:r>
            <a:endParaRPr lang="en-GB" sz="2200" dirty="0">
              <a:solidFill>
                <a:srgbClr val="0000FF"/>
              </a:solidFill>
            </a:endParaRPr>
          </a:p>
          <a:p>
            <a:r>
              <a:rPr lang="en-GB" sz="1900" b="1" u="sng" dirty="0" smtClean="0"/>
              <a:t>Karl Popper</a:t>
            </a:r>
            <a:r>
              <a:rPr lang="en-GB" sz="1900" b="1" dirty="0" smtClean="0"/>
              <a:t>, </a:t>
            </a:r>
            <a:r>
              <a:rPr lang="en-GB" sz="1900" b="1" i="1" dirty="0" smtClean="0"/>
              <a:t>The </a:t>
            </a:r>
            <a:r>
              <a:rPr lang="en-GB" sz="1900" b="1" i="1" dirty="0"/>
              <a:t>logic of scientific </a:t>
            </a:r>
            <a:r>
              <a:rPr lang="en-GB" sz="1900" b="1" i="1" dirty="0" smtClean="0"/>
              <a:t>discovery, </a:t>
            </a:r>
            <a:r>
              <a:rPr lang="en-GB" sz="1900" b="1" dirty="0"/>
              <a:t>1959 </a:t>
            </a:r>
            <a:r>
              <a:rPr lang="en-GB" sz="1900" dirty="0"/>
              <a:t>[in German 1935</a:t>
            </a:r>
            <a:r>
              <a:rPr lang="en-GB" sz="1900" dirty="0" smtClean="0"/>
              <a:t>].</a:t>
            </a:r>
            <a:r>
              <a:rPr lang="en-GB" sz="1900" b="1" dirty="0" smtClean="0"/>
              <a:t> </a:t>
            </a:r>
            <a:r>
              <a:rPr lang="en-GB" sz="1900" b="1" u="sng" dirty="0" smtClean="0"/>
              <a:t> </a:t>
            </a:r>
          </a:p>
          <a:p>
            <a:r>
              <a:rPr lang="en-GB" sz="1900" b="1" u="sng" dirty="0" smtClean="0"/>
              <a:t>Elliot Aronson </a:t>
            </a:r>
            <a:r>
              <a:rPr lang="en-GB" sz="1900" b="1" u="sng" dirty="0"/>
              <a:t>and Carol </a:t>
            </a:r>
            <a:r>
              <a:rPr lang="en-GB" sz="1900" b="1" u="sng" dirty="0" err="1" smtClean="0"/>
              <a:t>Tavris</a:t>
            </a:r>
            <a:r>
              <a:rPr lang="en-GB" sz="1900" b="1" dirty="0" smtClean="0"/>
              <a:t>, </a:t>
            </a:r>
            <a:r>
              <a:rPr lang="en-GB" sz="1900" b="1" dirty="0"/>
              <a:t>‘The role of cognitive dissonance in the </a:t>
            </a:r>
            <a:r>
              <a:rPr lang="en-GB" sz="1900" b="1" dirty="0" smtClean="0"/>
              <a:t>pandemic</a:t>
            </a:r>
            <a:r>
              <a:rPr lang="en-GB" sz="1900" b="1" dirty="0"/>
              <a:t>’</a:t>
            </a:r>
            <a:r>
              <a:rPr lang="en-GB" sz="1900" dirty="0"/>
              <a:t>, </a:t>
            </a:r>
            <a:r>
              <a:rPr lang="en-GB" sz="1900" i="1" dirty="0" smtClean="0"/>
              <a:t>The Atlantic, </a:t>
            </a:r>
            <a:r>
              <a:rPr lang="en-GB" sz="1900" dirty="0" smtClean="0"/>
              <a:t>12 </a:t>
            </a:r>
            <a:r>
              <a:rPr lang="en-GB" sz="1900" dirty="0"/>
              <a:t>July 2020</a:t>
            </a:r>
            <a:r>
              <a:rPr lang="en-GB" sz="1900" dirty="0" smtClean="0"/>
              <a:t>. </a:t>
            </a:r>
          </a:p>
          <a:p>
            <a:r>
              <a:rPr lang="en-GB" sz="1900" b="1" u="sng" dirty="0"/>
              <a:t>Robert </a:t>
            </a:r>
            <a:r>
              <a:rPr lang="en-GB" sz="1900" b="1" u="sng" dirty="0" smtClean="0"/>
              <a:t>F Kennedy</a:t>
            </a:r>
            <a:r>
              <a:rPr lang="en-GB" sz="1900" b="1" dirty="0" smtClean="0"/>
              <a:t>, </a:t>
            </a:r>
            <a:r>
              <a:rPr lang="en-GB" sz="1900" b="1" i="1" dirty="0"/>
              <a:t>The real Anthony </a:t>
            </a:r>
            <a:r>
              <a:rPr lang="en-GB" sz="1900" b="1" i="1" dirty="0" err="1"/>
              <a:t>Fauci</a:t>
            </a:r>
            <a:r>
              <a:rPr lang="en-GB" sz="1900" b="1" i="1" dirty="0"/>
              <a:t>: Bill Gates, Big </a:t>
            </a:r>
            <a:r>
              <a:rPr lang="en-GB" sz="1900" b="1" i="1" dirty="0" err="1"/>
              <a:t>Pharma</a:t>
            </a:r>
            <a:r>
              <a:rPr lang="en-GB" sz="1900" b="1" i="1" dirty="0"/>
              <a:t>, and the global war on democracy and public </a:t>
            </a:r>
            <a:r>
              <a:rPr lang="en-GB" sz="1900" b="1" i="1" dirty="0" smtClean="0"/>
              <a:t>health, </a:t>
            </a:r>
            <a:r>
              <a:rPr lang="en-GB" sz="1900" b="1" dirty="0" smtClean="0"/>
              <a:t>2021</a:t>
            </a:r>
            <a:r>
              <a:rPr lang="en-GB" sz="1900" b="1" i="1" dirty="0" smtClean="0"/>
              <a:t>.</a:t>
            </a:r>
            <a:r>
              <a:rPr lang="en-GB" sz="1900" b="1" dirty="0" smtClean="0"/>
              <a:t> </a:t>
            </a:r>
            <a:endParaRPr lang="en-GB" sz="1900" b="1" u="sng" dirty="0" smtClean="0"/>
          </a:p>
          <a:p>
            <a:r>
              <a:rPr lang="en-GB" sz="1900" b="1" u="sng" dirty="0" err="1" smtClean="0"/>
              <a:t>Shir</a:t>
            </a:r>
            <a:r>
              <a:rPr lang="en-GB" sz="1900" b="1" u="sng" dirty="0" err="1"/>
              <a:t>-Raz</a:t>
            </a:r>
            <a:r>
              <a:rPr lang="en-GB" sz="1900" b="1" u="sng" dirty="0"/>
              <a:t>, </a:t>
            </a:r>
            <a:r>
              <a:rPr lang="en-GB" sz="1900" b="1" u="sng" dirty="0" err="1"/>
              <a:t>Yaffa</a:t>
            </a:r>
            <a:r>
              <a:rPr lang="en-GB" sz="1900" b="1" u="sng" dirty="0"/>
              <a:t>, </a:t>
            </a:r>
            <a:r>
              <a:rPr lang="en-GB" sz="1900" b="1" u="sng" dirty="0" err="1"/>
              <a:t>Ety</a:t>
            </a:r>
            <a:r>
              <a:rPr lang="en-GB" sz="1900" b="1" u="sng" dirty="0"/>
              <a:t> Elisha, Brian Martin, </a:t>
            </a:r>
            <a:r>
              <a:rPr lang="en-GB" sz="1900" b="1" u="sng" dirty="0" err="1"/>
              <a:t>Natti</a:t>
            </a:r>
            <a:r>
              <a:rPr lang="en-GB" sz="1900" b="1" u="sng" dirty="0"/>
              <a:t> </a:t>
            </a:r>
            <a:r>
              <a:rPr lang="en-GB" sz="1900" b="1" u="sng" dirty="0" err="1"/>
              <a:t>Ronel</a:t>
            </a:r>
            <a:r>
              <a:rPr lang="en-GB" sz="1900" b="1" u="sng" dirty="0"/>
              <a:t> and Josh </a:t>
            </a:r>
            <a:r>
              <a:rPr lang="en-GB" sz="1900" b="1" u="sng" dirty="0" err="1" smtClean="0"/>
              <a:t>Guetzkow</a:t>
            </a:r>
            <a:r>
              <a:rPr lang="en-GB" sz="1900" b="1" dirty="0" smtClean="0"/>
              <a:t>, ‘</a:t>
            </a:r>
            <a:r>
              <a:rPr lang="en-GB" sz="1900" b="1" dirty="0"/>
              <a:t>Censorship and Suppression of Covid-19 </a:t>
            </a:r>
            <a:r>
              <a:rPr lang="en-GB" sz="1900" b="1" dirty="0" smtClean="0"/>
              <a:t>Heterodoxy</a:t>
            </a:r>
            <a:r>
              <a:rPr lang="en-GB" sz="1900" b="1" dirty="0" smtClean="0">
                <a:solidFill>
                  <a:srgbClr val="000000"/>
                </a:solidFill>
              </a:rPr>
              <a:t>’, </a:t>
            </a:r>
            <a:r>
              <a:rPr lang="en-GB" sz="1900" b="1" i="1" dirty="0">
                <a:solidFill>
                  <a:srgbClr val="000000"/>
                </a:solidFill>
              </a:rPr>
              <a:t>Minerva</a:t>
            </a:r>
            <a:r>
              <a:rPr lang="en-GB" sz="1900" b="1" i="1" dirty="0" smtClean="0">
                <a:solidFill>
                  <a:srgbClr val="000000"/>
                </a:solidFill>
              </a:rPr>
              <a:t>,</a:t>
            </a:r>
            <a:r>
              <a:rPr lang="en-GB" sz="1900" b="1" dirty="0" smtClean="0"/>
              <a:t> </a:t>
            </a:r>
            <a:r>
              <a:rPr lang="en-GB" sz="1900" b="1" dirty="0"/>
              <a:t>Nov. 2022</a:t>
            </a:r>
            <a:r>
              <a:rPr lang="en-GB" sz="1900" b="1" dirty="0" smtClean="0"/>
              <a:t>.</a:t>
            </a:r>
            <a:endParaRPr lang="en-GB" sz="1900" b="1" u="sng" dirty="0">
              <a:solidFill>
                <a:srgbClr val="0000FF"/>
              </a:solidFill>
            </a:endParaRPr>
          </a:p>
          <a:p>
            <a:endParaRPr lang="en-GB" sz="2000" dirty="0">
              <a:solidFill>
                <a:srgbClr val="000000"/>
              </a:solidFill>
            </a:endParaRPr>
          </a:p>
          <a:p>
            <a:endParaRPr lang="en-GB" sz="2000" dirty="0" smtClean="0">
              <a:solidFill>
                <a:srgbClr val="000000"/>
              </a:solidFill>
            </a:endParaRPr>
          </a:p>
          <a:p>
            <a:endParaRPr lang="en-GB" sz="2200" dirty="0" smtClean="0"/>
          </a:p>
          <a:p>
            <a:endParaRPr lang="en-US" sz="2200" dirty="0"/>
          </a:p>
        </p:txBody>
      </p:sp>
    </p:spTree>
    <p:extLst>
      <p:ext uri="{BB962C8B-B14F-4D97-AF65-F5344CB8AC3E}">
        <p14:creationId xmlns:p14="http://schemas.microsoft.com/office/powerpoint/2010/main" val="12910355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4779391" cy="6986529"/>
          </a:xfrm>
          <a:prstGeom prst="rect">
            <a:avLst/>
          </a:prstGeom>
        </p:spPr>
        <p:txBody>
          <a:bodyPr wrap="square">
            <a:spAutoFit/>
          </a:bodyPr>
          <a:lstStyle/>
          <a:p>
            <a:r>
              <a:rPr lang="en-GB" sz="2100" i="1" dirty="0" smtClean="0">
                <a:solidFill>
                  <a:srgbClr val="0000FF"/>
                </a:solidFill>
              </a:rPr>
              <a:t>What </a:t>
            </a:r>
            <a:r>
              <a:rPr lang="en-GB" sz="2100" i="1" dirty="0">
                <a:solidFill>
                  <a:srgbClr val="0000FF"/>
                </a:solidFill>
              </a:rPr>
              <a:t>really happened in Wuhan</a:t>
            </a:r>
            <a:r>
              <a:rPr lang="en-GB" sz="2100" dirty="0">
                <a:solidFill>
                  <a:srgbClr val="0000FF"/>
                </a:solidFill>
              </a:rPr>
              <a:t> (2021</a:t>
            </a:r>
            <a:r>
              <a:rPr lang="en-GB" sz="2100" dirty="0" smtClean="0">
                <a:solidFill>
                  <a:srgbClr val="0000FF"/>
                </a:solidFill>
              </a:rPr>
              <a:t>) delves into the huge controversies about the origins of covid-19. </a:t>
            </a:r>
          </a:p>
          <a:p>
            <a:r>
              <a:rPr lang="en-GB" sz="2100" dirty="0">
                <a:solidFill>
                  <a:srgbClr val="0000FF"/>
                </a:solidFill>
              </a:rPr>
              <a:t>	</a:t>
            </a:r>
            <a:r>
              <a:rPr lang="en-GB" sz="2100" dirty="0" smtClean="0">
                <a:solidFill>
                  <a:srgbClr val="0000FF"/>
                </a:solidFill>
              </a:rPr>
              <a:t>The Wuhan Institute of Virology was</a:t>
            </a:r>
          </a:p>
          <a:p>
            <a:r>
              <a:rPr lang="en-GB" sz="2100" dirty="0">
                <a:solidFill>
                  <a:srgbClr val="0000FF"/>
                </a:solidFill>
              </a:rPr>
              <a:t>b</a:t>
            </a:r>
            <a:r>
              <a:rPr lang="en-GB" sz="2100" dirty="0" smtClean="0">
                <a:solidFill>
                  <a:srgbClr val="0000FF"/>
                </a:solidFill>
              </a:rPr>
              <a:t>uilt with French help, but French scientists were excluded when it was taken over by the Chinese military.</a:t>
            </a:r>
          </a:p>
          <a:p>
            <a:r>
              <a:rPr lang="en-GB" sz="2100" dirty="0">
                <a:solidFill>
                  <a:srgbClr val="0000FF"/>
                </a:solidFill>
              </a:rPr>
              <a:t>	</a:t>
            </a:r>
            <a:r>
              <a:rPr lang="en-GB" sz="2100" dirty="0" smtClean="0">
                <a:solidFill>
                  <a:srgbClr val="0000FF"/>
                </a:solidFill>
              </a:rPr>
              <a:t>It was  a centre for </a:t>
            </a:r>
            <a:r>
              <a:rPr lang="en-GB" sz="2100" b="1" dirty="0" smtClean="0">
                <a:solidFill>
                  <a:srgbClr val="0000FF"/>
                </a:solidFill>
              </a:rPr>
              <a:t>‘gain of function’ </a:t>
            </a:r>
            <a:r>
              <a:rPr lang="en-GB" sz="2100" dirty="0" smtClean="0">
                <a:solidFill>
                  <a:srgbClr val="0000FF"/>
                </a:solidFill>
              </a:rPr>
              <a:t>research on bat coronaviruses </a:t>
            </a:r>
            <a:r>
              <a:rPr lang="en-GB" sz="2100" dirty="0">
                <a:solidFill>
                  <a:srgbClr val="0000FF"/>
                </a:solidFill>
              </a:rPr>
              <a:t>funded by </a:t>
            </a:r>
            <a:r>
              <a:rPr lang="en-GB" sz="2100" dirty="0" err="1">
                <a:solidFill>
                  <a:srgbClr val="0000FF"/>
                </a:solidFill>
              </a:rPr>
              <a:t>EcoHealth</a:t>
            </a:r>
            <a:r>
              <a:rPr lang="en-GB" sz="2100" dirty="0">
                <a:solidFill>
                  <a:srgbClr val="0000FF"/>
                </a:solidFill>
              </a:rPr>
              <a:t> </a:t>
            </a:r>
            <a:r>
              <a:rPr lang="en-GB" sz="2100" dirty="0" smtClean="0">
                <a:solidFill>
                  <a:srgbClr val="0000FF"/>
                </a:solidFill>
              </a:rPr>
              <a:t>Alliance</a:t>
            </a:r>
            <a:r>
              <a:rPr lang="en-GB" sz="2100" dirty="0">
                <a:solidFill>
                  <a:srgbClr val="0000FF"/>
                </a:solidFill>
              </a:rPr>
              <a:t> -</a:t>
            </a:r>
            <a:r>
              <a:rPr lang="en-GB" sz="2100" dirty="0" smtClean="0">
                <a:solidFill>
                  <a:srgbClr val="0000FF"/>
                </a:solidFill>
              </a:rPr>
              <a:t> </a:t>
            </a:r>
            <a:r>
              <a:rPr lang="en-GB" sz="2100" dirty="0">
                <a:solidFill>
                  <a:srgbClr val="0000FF"/>
                </a:solidFill>
              </a:rPr>
              <a:t>received over $</a:t>
            </a:r>
            <a:r>
              <a:rPr lang="en-GB" sz="2100" dirty="0" smtClean="0">
                <a:solidFill>
                  <a:srgbClr val="0000FF"/>
                </a:solidFill>
              </a:rPr>
              <a:t>40m </a:t>
            </a:r>
            <a:r>
              <a:rPr lang="en-GB" sz="2100" dirty="0">
                <a:solidFill>
                  <a:srgbClr val="0000FF"/>
                </a:solidFill>
              </a:rPr>
              <a:t>from the US Department of </a:t>
            </a:r>
            <a:r>
              <a:rPr lang="en-GB" sz="2100" dirty="0" err="1" smtClean="0">
                <a:solidFill>
                  <a:srgbClr val="0000FF"/>
                </a:solidFill>
              </a:rPr>
              <a:t>Defense</a:t>
            </a:r>
            <a:r>
              <a:rPr lang="en-GB" sz="2100" dirty="0" smtClean="0">
                <a:solidFill>
                  <a:srgbClr val="0000FF"/>
                </a:solidFill>
              </a:rPr>
              <a:t> via NIH</a:t>
            </a:r>
            <a:r>
              <a:rPr lang="mr-IN" sz="2100" dirty="0" smtClean="0">
                <a:solidFill>
                  <a:srgbClr val="0000FF"/>
                </a:solidFill>
              </a:rPr>
              <a:t>…</a:t>
            </a:r>
            <a:r>
              <a:rPr lang="en-GB" sz="2100" dirty="0" smtClean="0">
                <a:solidFill>
                  <a:srgbClr val="0000FF"/>
                </a:solidFill>
              </a:rPr>
              <a:t> </a:t>
            </a:r>
            <a:r>
              <a:rPr lang="en-GB" sz="2100" dirty="0" err="1" smtClean="0">
                <a:solidFill>
                  <a:srgbClr val="0000FF"/>
                </a:solidFill>
              </a:rPr>
              <a:t>Shu</a:t>
            </a:r>
            <a:r>
              <a:rPr lang="en-GB" sz="2100" dirty="0" smtClean="0">
                <a:solidFill>
                  <a:srgbClr val="0000FF"/>
                </a:solidFill>
              </a:rPr>
              <a:t> </a:t>
            </a:r>
            <a:r>
              <a:rPr lang="en-GB" sz="2100" dirty="0" err="1" smtClean="0">
                <a:solidFill>
                  <a:srgbClr val="0000FF"/>
                </a:solidFill>
              </a:rPr>
              <a:t>Zengli</a:t>
            </a:r>
            <a:r>
              <a:rPr lang="en-GB" sz="2100" dirty="0">
                <a:solidFill>
                  <a:srgbClr val="0000FF"/>
                </a:solidFill>
              </a:rPr>
              <a:t> (</a:t>
            </a:r>
            <a:r>
              <a:rPr lang="en-GB" sz="2100" dirty="0" smtClean="0">
                <a:solidFill>
                  <a:srgbClr val="0000FF"/>
                </a:solidFill>
              </a:rPr>
              <a:t>”bat woman”) &amp; Peter </a:t>
            </a:r>
            <a:r>
              <a:rPr lang="en-GB" sz="2100" dirty="0" err="1" smtClean="0">
                <a:solidFill>
                  <a:srgbClr val="0000FF"/>
                </a:solidFill>
              </a:rPr>
              <a:t>Daszak</a:t>
            </a:r>
            <a:r>
              <a:rPr lang="en-GB" sz="2100" dirty="0" smtClean="0">
                <a:solidFill>
                  <a:srgbClr val="0000FF"/>
                </a:solidFill>
              </a:rPr>
              <a:t> involved</a:t>
            </a:r>
            <a:r>
              <a:rPr lang="mr-IN" sz="2100" dirty="0" smtClean="0">
                <a:solidFill>
                  <a:srgbClr val="0000FF"/>
                </a:solidFill>
              </a:rPr>
              <a:t>…</a:t>
            </a:r>
            <a:r>
              <a:rPr lang="en-GB" sz="2100" dirty="0" smtClean="0">
                <a:solidFill>
                  <a:srgbClr val="0000FF"/>
                </a:solidFill>
              </a:rPr>
              <a:t> Gain of function research outlawed in the USA by Obama.</a:t>
            </a:r>
          </a:p>
          <a:p>
            <a:r>
              <a:rPr lang="en-GB" sz="2100" dirty="0">
                <a:solidFill>
                  <a:srgbClr val="0000FF"/>
                </a:solidFill>
              </a:rPr>
              <a:t>	</a:t>
            </a:r>
            <a:r>
              <a:rPr lang="en-GB" sz="2100" dirty="0" smtClean="0">
                <a:solidFill>
                  <a:srgbClr val="0000FF"/>
                </a:solidFill>
              </a:rPr>
              <a:t>In </a:t>
            </a:r>
            <a:r>
              <a:rPr lang="en-GB" sz="2100" dirty="0">
                <a:solidFill>
                  <a:srgbClr val="0000FF"/>
                </a:solidFill>
              </a:rPr>
              <a:t>February 2020, 27 scientists signed a letter in </a:t>
            </a:r>
            <a:r>
              <a:rPr lang="en-GB" sz="2100" i="1" dirty="0">
                <a:solidFill>
                  <a:srgbClr val="0000FF"/>
                </a:solidFill>
              </a:rPr>
              <a:t>The Lancet</a:t>
            </a:r>
            <a:r>
              <a:rPr lang="en-GB" sz="2100" dirty="0">
                <a:solidFill>
                  <a:srgbClr val="0000FF"/>
                </a:solidFill>
              </a:rPr>
              <a:t> </a:t>
            </a:r>
            <a:r>
              <a:rPr lang="en-GB" sz="2100" dirty="0" smtClean="0">
                <a:solidFill>
                  <a:srgbClr val="0000FF"/>
                </a:solidFill>
              </a:rPr>
              <a:t>saying </a:t>
            </a:r>
            <a:r>
              <a:rPr lang="en-GB" sz="2100" dirty="0">
                <a:solidFill>
                  <a:srgbClr val="0000FF"/>
                </a:solidFill>
              </a:rPr>
              <a:t>all evidence pointed to a natural origin</a:t>
            </a:r>
            <a:r>
              <a:rPr lang="en-GB" sz="2100" dirty="0" smtClean="0">
                <a:solidFill>
                  <a:srgbClr val="0000FF"/>
                </a:solidFill>
              </a:rPr>
              <a:t>, terming </a:t>
            </a:r>
            <a:r>
              <a:rPr lang="en-GB" sz="2100" dirty="0">
                <a:solidFill>
                  <a:srgbClr val="0000FF"/>
                </a:solidFill>
              </a:rPr>
              <a:t>lab-origin </a:t>
            </a:r>
            <a:r>
              <a:rPr lang="en-GB" sz="2100" dirty="0" smtClean="0">
                <a:solidFill>
                  <a:srgbClr val="0000FF"/>
                </a:solidFill>
              </a:rPr>
              <a:t>idea </a:t>
            </a:r>
            <a:r>
              <a:rPr lang="en-GB" sz="2100" dirty="0">
                <a:solidFill>
                  <a:srgbClr val="0000FF"/>
                </a:solidFill>
              </a:rPr>
              <a:t>‘misinformation</a:t>
            </a:r>
            <a:r>
              <a:rPr lang="en-GB" sz="2100" dirty="0" smtClean="0">
                <a:solidFill>
                  <a:srgbClr val="0000FF"/>
                </a:solidFill>
              </a:rPr>
              <a:t>’</a:t>
            </a:r>
          </a:p>
          <a:p>
            <a:r>
              <a:rPr lang="en-GB" sz="1600" b="1" u="sng" dirty="0" smtClean="0"/>
              <a:t>Charles Calisher </a:t>
            </a:r>
            <a:r>
              <a:rPr lang="en-GB" sz="1600" b="1" u="sng" dirty="0"/>
              <a:t>et al</a:t>
            </a:r>
            <a:r>
              <a:rPr lang="en-GB" sz="1600" b="1" dirty="0"/>
              <a:t>. </a:t>
            </a:r>
            <a:r>
              <a:rPr lang="en-GB" sz="1600" b="1" dirty="0" smtClean="0"/>
              <a:t>‘</a:t>
            </a:r>
            <a:r>
              <a:rPr lang="en-US" sz="1600" b="1" dirty="0"/>
              <a:t>Statement in support of the scientists, public health professionals, and medical professionals of China combatting COVID-19’, </a:t>
            </a:r>
            <a:r>
              <a:rPr lang="en-US" sz="1600" b="1" i="1" dirty="0"/>
              <a:t>The Lancet</a:t>
            </a:r>
            <a:r>
              <a:rPr lang="en-US" sz="1600" b="1" dirty="0"/>
              <a:t>, 19 February</a:t>
            </a:r>
            <a:r>
              <a:rPr lang="en-GB" sz="1600" b="1" dirty="0"/>
              <a:t> </a:t>
            </a:r>
            <a:r>
              <a:rPr lang="en-GB" sz="1600" b="1" dirty="0" smtClean="0"/>
              <a:t>2020.</a:t>
            </a:r>
            <a:endParaRPr lang="en-US" sz="1600" b="1" dirty="0"/>
          </a:p>
        </p:txBody>
      </p:sp>
      <p:pic>
        <p:nvPicPr>
          <p:cNvPr id="3" name="Picture 2"/>
          <p:cNvPicPr>
            <a:picLocks noChangeAspect="1"/>
          </p:cNvPicPr>
          <p:nvPr/>
        </p:nvPicPr>
        <p:blipFill>
          <a:blip r:embed="rId2"/>
          <a:stretch>
            <a:fillRect/>
          </a:stretch>
        </p:blipFill>
        <p:spPr>
          <a:xfrm>
            <a:off x="4779391" y="25400"/>
            <a:ext cx="4364607" cy="6832600"/>
          </a:xfrm>
          <a:prstGeom prst="rect">
            <a:avLst/>
          </a:prstGeom>
        </p:spPr>
      </p:pic>
    </p:spTree>
    <p:extLst>
      <p:ext uri="{BB962C8B-B14F-4D97-AF65-F5344CB8AC3E}">
        <p14:creationId xmlns:p14="http://schemas.microsoft.com/office/powerpoint/2010/main" val="659725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6694142"/>
          </a:xfrm>
          <a:prstGeom prst="rect">
            <a:avLst/>
          </a:prstGeom>
        </p:spPr>
        <p:txBody>
          <a:bodyPr wrap="square">
            <a:spAutoFit/>
          </a:bodyPr>
          <a:lstStyle/>
          <a:p>
            <a:endParaRPr lang="en-GB" dirty="0" smtClean="0"/>
          </a:p>
          <a:p>
            <a:endParaRPr lang="en-GB" dirty="0"/>
          </a:p>
          <a:p>
            <a:endParaRPr lang="en-GB" dirty="0" smtClean="0"/>
          </a:p>
          <a:p>
            <a:endParaRPr lang="en-GB" dirty="0"/>
          </a:p>
          <a:p>
            <a:r>
              <a:rPr lang="en-GB" dirty="0"/>
              <a:t>	</a:t>
            </a:r>
            <a:r>
              <a:rPr lang="en-GB" sz="2100" dirty="0" smtClean="0">
                <a:solidFill>
                  <a:srgbClr val="0000FF"/>
                </a:solidFill>
              </a:rPr>
              <a:t>There are many </a:t>
            </a:r>
            <a:r>
              <a:rPr lang="en-GB" sz="2100" dirty="0">
                <a:solidFill>
                  <a:srgbClr val="0000FF"/>
                </a:solidFill>
              </a:rPr>
              <a:t>indications the </a:t>
            </a:r>
            <a:r>
              <a:rPr lang="en-GB" sz="2100" dirty="0" smtClean="0">
                <a:solidFill>
                  <a:srgbClr val="0000FF"/>
                </a:solidFill>
              </a:rPr>
              <a:t>virus </a:t>
            </a:r>
            <a:r>
              <a:rPr lang="en-GB" sz="2100" dirty="0">
                <a:solidFill>
                  <a:srgbClr val="0000FF"/>
                </a:solidFill>
              </a:rPr>
              <a:t>leaked from a lab in September or </a:t>
            </a:r>
            <a:r>
              <a:rPr lang="en-GB" sz="2100" dirty="0" smtClean="0">
                <a:solidFill>
                  <a:srgbClr val="0000FF"/>
                </a:solidFill>
              </a:rPr>
              <a:t>October 2019. Many </a:t>
            </a:r>
            <a:r>
              <a:rPr lang="en-GB" sz="2100" dirty="0">
                <a:solidFill>
                  <a:srgbClr val="0000FF"/>
                </a:solidFill>
              </a:rPr>
              <a:t>Chinese journalists, bloggers, scientists and doctors who tried to report on the outbreak from November </a:t>
            </a:r>
            <a:r>
              <a:rPr lang="en-GB" sz="2100" dirty="0" smtClean="0">
                <a:solidFill>
                  <a:srgbClr val="0000FF"/>
                </a:solidFill>
              </a:rPr>
              <a:t>2019</a:t>
            </a:r>
            <a:r>
              <a:rPr lang="en-GB" sz="2100" dirty="0">
                <a:solidFill>
                  <a:srgbClr val="0000FF"/>
                </a:solidFill>
              </a:rPr>
              <a:t> </a:t>
            </a:r>
            <a:r>
              <a:rPr lang="en-GB" sz="2100" dirty="0" smtClean="0">
                <a:solidFill>
                  <a:srgbClr val="0000FF"/>
                </a:solidFill>
              </a:rPr>
              <a:t>to February </a:t>
            </a:r>
            <a:r>
              <a:rPr lang="en-GB" sz="2100" dirty="0">
                <a:solidFill>
                  <a:srgbClr val="0000FF"/>
                </a:solidFill>
              </a:rPr>
              <a:t>2020 were arrested or ‘disappeared’. </a:t>
            </a:r>
            <a:endParaRPr lang="en-GB" sz="2100" dirty="0" smtClean="0">
              <a:solidFill>
                <a:srgbClr val="0000FF"/>
              </a:solidFill>
            </a:endParaRPr>
          </a:p>
          <a:p>
            <a:r>
              <a:rPr lang="en-GB" sz="2100" dirty="0" smtClean="0">
                <a:solidFill>
                  <a:srgbClr val="0000FF"/>
                </a:solidFill>
              </a:rPr>
              <a:t>	Chinese dissident </a:t>
            </a:r>
            <a:r>
              <a:rPr lang="en-GB" sz="2100" b="1" dirty="0" smtClean="0">
                <a:solidFill>
                  <a:srgbClr val="0000FF"/>
                </a:solidFill>
              </a:rPr>
              <a:t>Wei </a:t>
            </a:r>
            <a:r>
              <a:rPr lang="en-GB" sz="2100" b="1" dirty="0" err="1" smtClean="0">
                <a:solidFill>
                  <a:srgbClr val="0000FF"/>
                </a:solidFill>
              </a:rPr>
              <a:t>Jingsheng</a:t>
            </a:r>
            <a:r>
              <a:rPr lang="en-GB" sz="2100" dirty="0" smtClean="0">
                <a:solidFill>
                  <a:srgbClr val="0000FF"/>
                </a:solidFill>
              </a:rPr>
              <a:t> [the </a:t>
            </a:r>
            <a:r>
              <a:rPr lang="en-GB" sz="2100" dirty="0" err="1" smtClean="0">
                <a:solidFill>
                  <a:srgbClr val="0000FF"/>
                </a:solidFill>
              </a:rPr>
              <a:t>whistleblower</a:t>
            </a:r>
            <a:r>
              <a:rPr lang="en-GB" sz="2100" dirty="0" smtClean="0">
                <a:solidFill>
                  <a:srgbClr val="0000FF"/>
                </a:solidFill>
              </a:rPr>
              <a:t> in </a:t>
            </a:r>
            <a:r>
              <a:rPr lang="en-GB" sz="2100" i="1" dirty="0" smtClean="0">
                <a:solidFill>
                  <a:srgbClr val="0000FF"/>
                </a:solidFill>
              </a:rPr>
              <a:t>Daily </a:t>
            </a:r>
            <a:r>
              <a:rPr lang="en-GB" sz="2100" dirty="0" smtClean="0">
                <a:solidFill>
                  <a:srgbClr val="0000FF"/>
                </a:solidFill>
              </a:rPr>
              <a:t>Mail] was convinced the virus was developed in the </a:t>
            </a:r>
            <a:r>
              <a:rPr lang="en-GB" sz="2100" b="1" dirty="0" smtClean="0">
                <a:solidFill>
                  <a:srgbClr val="0000FF"/>
                </a:solidFill>
              </a:rPr>
              <a:t>Wuhan Institute of Virology</a:t>
            </a:r>
            <a:r>
              <a:rPr lang="en-GB" sz="2100" dirty="0" smtClean="0">
                <a:solidFill>
                  <a:srgbClr val="0000FF"/>
                </a:solidFill>
              </a:rPr>
              <a:t>, as was </a:t>
            </a:r>
            <a:r>
              <a:rPr lang="en-GB" sz="2100" b="1" dirty="0" smtClean="0">
                <a:solidFill>
                  <a:srgbClr val="0000FF"/>
                </a:solidFill>
              </a:rPr>
              <a:t>Miles Yu</a:t>
            </a:r>
            <a:r>
              <a:rPr lang="en-GB" sz="2100" dirty="0" smtClean="0">
                <a:solidFill>
                  <a:srgbClr val="0000FF"/>
                </a:solidFill>
              </a:rPr>
              <a:t>, adviser to </a:t>
            </a:r>
            <a:r>
              <a:rPr lang="en-GB" sz="2100" b="1" dirty="0" smtClean="0">
                <a:solidFill>
                  <a:srgbClr val="0000FF"/>
                </a:solidFill>
              </a:rPr>
              <a:t>Mike </a:t>
            </a:r>
            <a:r>
              <a:rPr lang="en-GB" sz="2100" b="1" dirty="0" err="1" smtClean="0">
                <a:solidFill>
                  <a:srgbClr val="0000FF"/>
                </a:solidFill>
              </a:rPr>
              <a:t>Pompeio</a:t>
            </a:r>
            <a:r>
              <a:rPr lang="en-GB" sz="2100" dirty="0" smtClean="0">
                <a:solidFill>
                  <a:srgbClr val="0000FF"/>
                </a:solidFill>
              </a:rPr>
              <a:t>, US Secretary of State 2018-21.</a:t>
            </a:r>
            <a:r>
              <a:rPr lang="en-GB" sz="2100" dirty="0">
                <a:solidFill>
                  <a:srgbClr val="0000FF"/>
                </a:solidFill>
              </a:rPr>
              <a:t>	</a:t>
            </a:r>
            <a:endParaRPr lang="en-GB" sz="2100" dirty="0" smtClean="0">
              <a:solidFill>
                <a:srgbClr val="0000FF"/>
              </a:solidFill>
            </a:endParaRPr>
          </a:p>
          <a:p>
            <a:r>
              <a:rPr lang="en-GB" sz="2100" dirty="0" smtClean="0">
                <a:solidFill>
                  <a:srgbClr val="0000FF"/>
                </a:solidFill>
              </a:rPr>
              <a:t>	</a:t>
            </a:r>
            <a:r>
              <a:rPr lang="en-GB" sz="2100" b="1" dirty="0" smtClean="0">
                <a:solidFill>
                  <a:srgbClr val="0000FF"/>
                </a:solidFill>
              </a:rPr>
              <a:t>Peter </a:t>
            </a:r>
            <a:r>
              <a:rPr lang="en-GB" sz="2100" b="1" dirty="0" err="1">
                <a:solidFill>
                  <a:srgbClr val="0000FF"/>
                </a:solidFill>
              </a:rPr>
              <a:t>Daszak</a:t>
            </a:r>
            <a:r>
              <a:rPr lang="en-GB" sz="2100" dirty="0">
                <a:solidFill>
                  <a:srgbClr val="0000FF"/>
                </a:solidFill>
              </a:rPr>
              <a:t>, along with </a:t>
            </a:r>
            <a:r>
              <a:rPr lang="en-GB" sz="2100" dirty="0" smtClean="0">
                <a:solidFill>
                  <a:srgbClr val="0000FF"/>
                </a:solidFill>
              </a:rPr>
              <a:t>the</a:t>
            </a:r>
          </a:p>
          <a:p>
            <a:r>
              <a:rPr lang="en-GB" sz="2100" b="1" dirty="0" smtClean="0">
                <a:solidFill>
                  <a:srgbClr val="0000FF"/>
                </a:solidFill>
              </a:rPr>
              <a:t>WHO</a:t>
            </a:r>
            <a:r>
              <a:rPr lang="en-GB" sz="2100" dirty="0" smtClean="0">
                <a:solidFill>
                  <a:srgbClr val="0000FF"/>
                </a:solidFill>
              </a:rPr>
              <a:t> &amp; </a:t>
            </a:r>
            <a:r>
              <a:rPr lang="en-GB" sz="2100" b="1" dirty="0" smtClean="0">
                <a:solidFill>
                  <a:srgbClr val="0000FF"/>
                </a:solidFill>
              </a:rPr>
              <a:t>Anthony </a:t>
            </a:r>
            <a:r>
              <a:rPr lang="en-GB" sz="2100" b="1" dirty="0" err="1" smtClean="0">
                <a:solidFill>
                  <a:srgbClr val="0000FF"/>
                </a:solidFill>
              </a:rPr>
              <a:t>Fauci</a:t>
            </a:r>
            <a:r>
              <a:rPr lang="en-GB" sz="2100" dirty="0" smtClean="0">
                <a:solidFill>
                  <a:srgbClr val="0000FF"/>
                </a:solidFill>
              </a:rPr>
              <a:t>, followed the</a:t>
            </a:r>
          </a:p>
          <a:p>
            <a:r>
              <a:rPr lang="en-GB" sz="2100" dirty="0" smtClean="0">
                <a:solidFill>
                  <a:srgbClr val="0000FF"/>
                </a:solidFill>
              </a:rPr>
              <a:t>Chinese </a:t>
            </a:r>
            <a:r>
              <a:rPr lang="en-GB" sz="2100" dirty="0">
                <a:solidFill>
                  <a:srgbClr val="0000FF"/>
                </a:solidFill>
              </a:rPr>
              <a:t>government line that the </a:t>
            </a:r>
            <a:endParaRPr lang="en-GB" sz="2100" dirty="0" smtClean="0">
              <a:solidFill>
                <a:srgbClr val="0000FF"/>
              </a:solidFill>
            </a:endParaRPr>
          </a:p>
          <a:p>
            <a:r>
              <a:rPr lang="en-GB" sz="2100" dirty="0">
                <a:solidFill>
                  <a:srgbClr val="0000FF"/>
                </a:solidFill>
              </a:rPr>
              <a:t>v</a:t>
            </a:r>
            <a:r>
              <a:rPr lang="en-GB" sz="2100" dirty="0" smtClean="0">
                <a:solidFill>
                  <a:srgbClr val="0000FF"/>
                </a:solidFill>
              </a:rPr>
              <a:t>irus escaped </a:t>
            </a:r>
            <a:r>
              <a:rPr lang="en-GB" sz="2100" dirty="0">
                <a:solidFill>
                  <a:srgbClr val="0000FF"/>
                </a:solidFill>
              </a:rPr>
              <a:t>from a ‘wet market’. </a:t>
            </a:r>
            <a:endParaRPr lang="en-GB" sz="2100" dirty="0" smtClean="0">
              <a:solidFill>
                <a:srgbClr val="0000FF"/>
              </a:solidFill>
            </a:endParaRPr>
          </a:p>
          <a:p>
            <a:r>
              <a:rPr lang="en-GB" sz="2100" dirty="0" smtClean="0">
                <a:solidFill>
                  <a:srgbClr val="0000FF"/>
                </a:solidFill>
              </a:rPr>
              <a:t>The </a:t>
            </a:r>
            <a:r>
              <a:rPr lang="en-GB" sz="2100" dirty="0">
                <a:solidFill>
                  <a:srgbClr val="0000FF"/>
                </a:solidFill>
              </a:rPr>
              <a:t>horseshoe </a:t>
            </a:r>
            <a:r>
              <a:rPr lang="en-GB" sz="2100" dirty="0" smtClean="0">
                <a:solidFill>
                  <a:srgbClr val="0000FF"/>
                </a:solidFill>
              </a:rPr>
              <a:t>bats </a:t>
            </a:r>
            <a:r>
              <a:rPr lang="en-GB" sz="2100" dirty="0">
                <a:solidFill>
                  <a:srgbClr val="0000FF"/>
                </a:solidFill>
              </a:rPr>
              <a:t>that covid-19 </a:t>
            </a:r>
            <a:endParaRPr lang="en-GB" sz="2100" dirty="0" smtClean="0">
              <a:solidFill>
                <a:srgbClr val="0000FF"/>
              </a:solidFill>
            </a:endParaRPr>
          </a:p>
          <a:p>
            <a:r>
              <a:rPr lang="en-GB" sz="2100" dirty="0" smtClean="0">
                <a:solidFill>
                  <a:srgbClr val="0000FF"/>
                </a:solidFill>
              </a:rPr>
              <a:t>derives </a:t>
            </a:r>
            <a:r>
              <a:rPr lang="en-GB" sz="2100" dirty="0">
                <a:solidFill>
                  <a:srgbClr val="0000FF"/>
                </a:solidFill>
              </a:rPr>
              <a:t>from are not found </a:t>
            </a:r>
            <a:endParaRPr lang="en-GB" sz="2100" dirty="0" smtClean="0">
              <a:solidFill>
                <a:srgbClr val="0000FF"/>
              </a:solidFill>
            </a:endParaRPr>
          </a:p>
          <a:p>
            <a:r>
              <a:rPr lang="en-GB" sz="2100" dirty="0" smtClean="0">
                <a:solidFill>
                  <a:srgbClr val="0000FF"/>
                </a:solidFill>
              </a:rPr>
              <a:t>anywhere </a:t>
            </a:r>
            <a:r>
              <a:rPr lang="en-GB" sz="2100" dirty="0">
                <a:solidFill>
                  <a:srgbClr val="0000FF"/>
                </a:solidFill>
              </a:rPr>
              <a:t>near </a:t>
            </a:r>
            <a:r>
              <a:rPr lang="en-GB" sz="2100" dirty="0" smtClean="0">
                <a:solidFill>
                  <a:srgbClr val="0000FF"/>
                </a:solidFill>
              </a:rPr>
              <a:t>Wuhan, and the </a:t>
            </a:r>
          </a:p>
          <a:p>
            <a:r>
              <a:rPr lang="en-GB" sz="2100" dirty="0">
                <a:solidFill>
                  <a:srgbClr val="0000FF"/>
                </a:solidFill>
              </a:rPr>
              <a:t>p</a:t>
            </a:r>
            <a:r>
              <a:rPr lang="en-GB" sz="2100" dirty="0" smtClean="0">
                <a:solidFill>
                  <a:srgbClr val="0000FF"/>
                </a:solidFill>
              </a:rPr>
              <a:t>roblem with the idea it jumped</a:t>
            </a:r>
          </a:p>
          <a:p>
            <a:r>
              <a:rPr lang="en-GB" sz="2100" dirty="0">
                <a:solidFill>
                  <a:srgbClr val="0000FF"/>
                </a:solidFill>
              </a:rPr>
              <a:t>s</a:t>
            </a:r>
            <a:r>
              <a:rPr lang="en-GB" sz="2100" dirty="0" smtClean="0">
                <a:solidFill>
                  <a:srgbClr val="0000FF"/>
                </a:solidFill>
              </a:rPr>
              <a:t>pecies from bats to civets is that</a:t>
            </a:r>
          </a:p>
          <a:p>
            <a:r>
              <a:rPr lang="en-GB" sz="2100" dirty="0">
                <a:solidFill>
                  <a:srgbClr val="0000FF"/>
                </a:solidFill>
              </a:rPr>
              <a:t>t</a:t>
            </a:r>
            <a:r>
              <a:rPr lang="en-GB" sz="2100" dirty="0" smtClean="0">
                <a:solidFill>
                  <a:srgbClr val="0000FF"/>
                </a:solidFill>
              </a:rPr>
              <a:t>hese have hardly any </a:t>
            </a:r>
            <a:r>
              <a:rPr lang="en-GB" sz="2100" dirty="0">
                <a:solidFill>
                  <a:srgbClr val="0000FF"/>
                </a:solidFill>
              </a:rPr>
              <a:t>interaction </a:t>
            </a:r>
            <a:endParaRPr lang="en-US" sz="2100" dirty="0">
              <a:solidFill>
                <a:srgbClr val="0000FF"/>
              </a:solidFill>
            </a:endParaRPr>
          </a:p>
        </p:txBody>
      </p:sp>
      <p:sp>
        <p:nvSpPr>
          <p:cNvPr id="3" name="Rectangle 2"/>
          <p:cNvSpPr/>
          <p:nvPr/>
        </p:nvSpPr>
        <p:spPr>
          <a:xfrm>
            <a:off x="0" y="1"/>
            <a:ext cx="9144000" cy="1107996"/>
          </a:xfrm>
          <a:prstGeom prst="rect">
            <a:avLst/>
          </a:prstGeom>
        </p:spPr>
        <p:txBody>
          <a:bodyPr wrap="square">
            <a:spAutoFit/>
          </a:bodyPr>
          <a:lstStyle/>
          <a:p>
            <a:r>
              <a:rPr lang="en-US" sz="2200" b="1" dirty="0" smtClean="0"/>
              <a:t>‘Chinese </a:t>
            </a:r>
            <a:r>
              <a:rPr lang="en-US" sz="2200" b="1" dirty="0"/>
              <a:t>whistleblower claims first COVID outbreak was INTENTIONAL and happened in October 2019 at Military World Games in Wuhan - two months before China notified the world about </a:t>
            </a:r>
            <a:r>
              <a:rPr lang="en-US" sz="2200" b="1" dirty="0" smtClean="0"/>
              <a:t>virus’</a:t>
            </a:r>
            <a:r>
              <a:rPr lang="en-US" sz="2200" dirty="0" smtClean="0"/>
              <a:t>, </a:t>
            </a:r>
            <a:r>
              <a:rPr lang="en-US" sz="2200" i="1" dirty="0" smtClean="0"/>
              <a:t>Daily Mail, </a:t>
            </a:r>
            <a:r>
              <a:rPr lang="en-US" sz="2200" dirty="0" smtClean="0"/>
              <a:t>22 September 2021</a:t>
            </a:r>
            <a:endParaRPr lang="en-US" sz="2200" b="1" dirty="0"/>
          </a:p>
        </p:txBody>
      </p:sp>
      <p:pic>
        <p:nvPicPr>
          <p:cNvPr id="4" name="Picture 3"/>
          <p:cNvPicPr>
            <a:picLocks noChangeAspect="1"/>
          </p:cNvPicPr>
          <p:nvPr/>
        </p:nvPicPr>
        <p:blipFill>
          <a:blip r:embed="rId2"/>
          <a:stretch>
            <a:fillRect/>
          </a:stretch>
        </p:blipFill>
        <p:spPr>
          <a:xfrm>
            <a:off x="4014689" y="3396694"/>
            <a:ext cx="5129311" cy="3461305"/>
          </a:xfrm>
          <a:prstGeom prst="rect">
            <a:avLst/>
          </a:prstGeom>
        </p:spPr>
      </p:pic>
    </p:spTree>
    <p:extLst>
      <p:ext uri="{BB962C8B-B14F-4D97-AF65-F5344CB8AC3E}">
        <p14:creationId xmlns:p14="http://schemas.microsoft.com/office/powerpoint/2010/main" val="2426840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8899921-5B06-5548-83CB-9223550B4C32}" type="slidenum">
              <a:rPr lang="en-US">
                <a:solidFill>
                  <a:srgbClr val="898989"/>
                </a:solidFill>
                <a:latin typeface="Calibri" charset="0"/>
              </a:rPr>
              <a:pPr eaLnBrk="1" hangingPunct="1"/>
              <a:t>3</a:t>
            </a:fld>
            <a:endParaRPr lang="en-US">
              <a:solidFill>
                <a:srgbClr val="898989"/>
              </a:solidFill>
              <a:latin typeface="Calibri" charset="0"/>
            </a:endParaRPr>
          </a:p>
        </p:txBody>
      </p:sp>
      <p:pic>
        <p:nvPicPr>
          <p:cNvPr id="122883" name="Picture 3" descr="H:\old files 3\My Pictures\Felix4 Aug to Nov 2006\Nov 2006, Karlapat\IM0000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74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0" y="2967334"/>
            <a:ext cx="9144000" cy="2985433"/>
          </a:xfrm>
          <a:prstGeom prst="rect">
            <a:avLst/>
          </a:prstGeom>
        </p:spPr>
        <p:txBody>
          <a:bodyPr wrap="square">
            <a:spAutoFit/>
          </a:bodyPr>
          <a:lstStyle/>
          <a:p>
            <a:r>
              <a:rPr lang="en-US" sz="3600" b="1" dirty="0"/>
              <a:t>	</a:t>
            </a:r>
            <a:r>
              <a:rPr lang="en-US" sz="3600" b="1" dirty="0" smtClean="0"/>
              <a:t>			</a:t>
            </a:r>
          </a:p>
          <a:p>
            <a:endParaRPr lang="en-US" sz="3600" b="1" dirty="0" smtClean="0"/>
          </a:p>
          <a:p>
            <a:r>
              <a:rPr lang="en-US" sz="3600" b="1" dirty="0" smtClean="0"/>
              <a:t>I.  </a:t>
            </a:r>
            <a:r>
              <a:rPr lang="en-US" sz="3600" b="1" dirty="0" err="1" smtClean="0"/>
              <a:t>Transpositional</a:t>
            </a:r>
            <a:r>
              <a:rPr lang="en-US" sz="3600" b="1" dirty="0" smtClean="0"/>
              <a:t>	</a:t>
            </a:r>
            <a:r>
              <a:rPr lang="en-US" sz="3200" b="1" dirty="0" smtClean="0"/>
              <a:t>				</a:t>
            </a:r>
          </a:p>
          <a:p>
            <a:r>
              <a:rPr lang="en-US" sz="3200" b="1" dirty="0"/>
              <a:t>	</a:t>
            </a:r>
            <a:r>
              <a:rPr lang="en-US" sz="3200" b="1" dirty="0" smtClean="0"/>
              <a:t>					   </a:t>
            </a:r>
            <a:r>
              <a:rPr lang="en-US" sz="3600" b="1" dirty="0" err="1" smtClean="0"/>
              <a:t>Subjectobjectivity</a:t>
            </a:r>
            <a:r>
              <a:rPr lang="en-US" sz="3200" b="1" dirty="0" smtClean="0"/>
              <a:t> </a:t>
            </a:r>
          </a:p>
          <a:p>
            <a:r>
              <a:rPr lang="en-US" sz="3200" b="1" dirty="0" smtClean="0"/>
              <a:t>	</a:t>
            </a:r>
            <a:r>
              <a:rPr lang="en-US" sz="3200" b="1" dirty="0"/>
              <a:t>	</a:t>
            </a:r>
            <a:r>
              <a:rPr lang="en-US" sz="3200" b="1" dirty="0" smtClean="0"/>
              <a:t>										  </a:t>
            </a:r>
            <a:r>
              <a:rPr lang="en-US" sz="3600" b="1" dirty="0" smtClean="0"/>
              <a:t>in Anthropology</a:t>
            </a:r>
            <a:r>
              <a:rPr lang="en-US" sz="4000" b="1" dirty="0" smtClean="0"/>
              <a:t> </a:t>
            </a:r>
          </a:p>
        </p:txBody>
      </p:sp>
      <p:sp>
        <p:nvSpPr>
          <p:cNvPr id="4" name="Rectangle 3"/>
          <p:cNvSpPr/>
          <p:nvPr/>
        </p:nvSpPr>
        <p:spPr>
          <a:xfrm>
            <a:off x="2652987" y="0"/>
            <a:ext cx="6491014" cy="984885"/>
          </a:xfrm>
          <a:prstGeom prst="rect">
            <a:avLst/>
          </a:prstGeom>
        </p:spPr>
        <p:txBody>
          <a:bodyPr wrap="square">
            <a:spAutoFit/>
          </a:bodyPr>
          <a:lstStyle/>
          <a:p>
            <a:r>
              <a:rPr lang="en-US" dirty="0" smtClean="0">
                <a:solidFill>
                  <a:srgbClr val="FF0000"/>
                </a:solidFill>
              </a:rPr>
              <a:t>										15 </a:t>
            </a:r>
            <a:r>
              <a:rPr lang="en-US" dirty="0">
                <a:solidFill>
                  <a:srgbClr val="FF0000"/>
                </a:solidFill>
              </a:rPr>
              <a:t>January </a:t>
            </a:r>
            <a:r>
              <a:rPr lang="en-US" dirty="0" smtClean="0">
                <a:solidFill>
                  <a:srgbClr val="FF0000"/>
                </a:solidFill>
              </a:rPr>
              <a:t>2023</a:t>
            </a:r>
          </a:p>
          <a:p>
            <a:r>
              <a:rPr lang="en-US" sz="4000" b="1" dirty="0" smtClean="0"/>
              <a:t> </a:t>
            </a:r>
            <a:endParaRPr lang="en-US" sz="4000" dirty="0">
              <a:solidFill>
                <a:srgbClr val="FF0000"/>
              </a:solidFill>
            </a:endParaRPr>
          </a:p>
        </p:txBody>
      </p:sp>
    </p:spTree>
    <p:extLst>
      <p:ext uri="{BB962C8B-B14F-4D97-AF65-F5344CB8AC3E}">
        <p14:creationId xmlns:p14="http://schemas.microsoft.com/office/powerpoint/2010/main" val="3966455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898101" y="2048182"/>
            <a:ext cx="7245898" cy="4809817"/>
          </a:xfrm>
          <a:prstGeom prst="rect">
            <a:avLst/>
          </a:prstGeom>
        </p:spPr>
      </p:pic>
      <p:sp>
        <p:nvSpPr>
          <p:cNvPr id="4" name="Rectangle 3"/>
          <p:cNvSpPr/>
          <p:nvPr/>
        </p:nvSpPr>
        <p:spPr>
          <a:xfrm>
            <a:off x="-1" y="0"/>
            <a:ext cx="9143999" cy="7294304"/>
          </a:xfrm>
          <a:prstGeom prst="rect">
            <a:avLst/>
          </a:prstGeom>
        </p:spPr>
        <p:txBody>
          <a:bodyPr wrap="square">
            <a:spAutoFit/>
          </a:bodyPr>
          <a:lstStyle/>
          <a:p>
            <a:r>
              <a:rPr lang="en-US" sz="2400" b="1" dirty="0" smtClean="0"/>
              <a:t>TOXIC </a:t>
            </a:r>
            <a:r>
              <a:rPr lang="en-US" sz="2400" b="1" dirty="0"/>
              <a:t>SHOCK ‘Chinese agents tried to kill me with two poisoned fried eggs after I tried to expose truth about </a:t>
            </a:r>
            <a:r>
              <a:rPr lang="en-US" sz="2400" b="1" dirty="0" err="1"/>
              <a:t>Covid</a:t>
            </a:r>
            <a:r>
              <a:rPr lang="en-US" sz="2400" b="1" dirty="0"/>
              <a:t>,’ says </a:t>
            </a:r>
            <a:r>
              <a:rPr lang="en-US" sz="2400" b="1" dirty="0" smtClean="0"/>
              <a:t>scientist</a:t>
            </a:r>
            <a:r>
              <a:rPr lang="en-US" sz="2400" dirty="0" smtClean="0"/>
              <a:t>, </a:t>
            </a:r>
            <a:r>
              <a:rPr lang="en-US" sz="2400" i="1" dirty="0" smtClean="0"/>
              <a:t>The Sun</a:t>
            </a:r>
            <a:r>
              <a:rPr lang="en-US" sz="2400" dirty="0" smtClean="0"/>
              <a:t>, UK, 4 Dec 2021 </a:t>
            </a:r>
            <a:r>
              <a:rPr lang="en-US" sz="2400" dirty="0" smtClean="0">
                <a:solidFill>
                  <a:srgbClr val="0000FF"/>
                </a:solidFill>
              </a:rPr>
              <a:t>- </a:t>
            </a:r>
            <a:r>
              <a:rPr lang="en-US" sz="2400" dirty="0">
                <a:solidFill>
                  <a:srgbClr val="0000FF"/>
                </a:solidFill>
              </a:rPr>
              <a:t>Li-</a:t>
            </a:r>
            <a:r>
              <a:rPr lang="en-US" sz="2400" dirty="0" err="1">
                <a:solidFill>
                  <a:srgbClr val="0000FF"/>
                </a:solidFill>
              </a:rPr>
              <a:t>Meng</a:t>
            </a:r>
            <a:r>
              <a:rPr lang="en-US" sz="2400" dirty="0">
                <a:solidFill>
                  <a:srgbClr val="0000FF"/>
                </a:solidFill>
              </a:rPr>
              <a:t> Yan, Chinese virologist who escaped to </a:t>
            </a:r>
            <a:r>
              <a:rPr lang="en-US" sz="2400" dirty="0" smtClean="0">
                <a:solidFill>
                  <a:srgbClr val="0000FF"/>
                </a:solidFill>
              </a:rPr>
              <a:t>USA -</a:t>
            </a:r>
            <a:endParaRPr lang="en-US" sz="2400" b="1" dirty="0" smtClean="0">
              <a:solidFill>
                <a:srgbClr val="0000FF"/>
              </a:solidFill>
            </a:endParaRPr>
          </a:p>
          <a:p>
            <a:r>
              <a:rPr lang="en-US" sz="2400" dirty="0" smtClean="0">
                <a:solidFill>
                  <a:srgbClr val="0000FF"/>
                </a:solidFill>
              </a:rPr>
              <a:t>one </a:t>
            </a:r>
            <a:r>
              <a:rPr lang="en-US" sz="2400" dirty="0">
                <a:solidFill>
                  <a:srgbClr val="0000FF"/>
                </a:solidFill>
              </a:rPr>
              <a:t>of the Chinese whistleblowers who wasn’t ‘disappeared’ </a:t>
            </a:r>
            <a:r>
              <a:rPr lang="mr-IN" sz="2400" dirty="0" smtClean="0">
                <a:solidFill>
                  <a:srgbClr val="0000FF"/>
                </a:solidFill>
              </a:rPr>
              <a:t>–</a:t>
            </a:r>
            <a:r>
              <a:rPr lang="en-GB" sz="2400" dirty="0" smtClean="0">
                <a:solidFill>
                  <a:srgbClr val="0000FF"/>
                </a:solidFill>
              </a:rPr>
              <a:t> </a:t>
            </a:r>
            <a:r>
              <a:rPr lang="en-US" sz="2400" dirty="0">
                <a:solidFill>
                  <a:srgbClr val="0000FF"/>
                </a:solidFill>
              </a:rPr>
              <a:t>has been attacked in </a:t>
            </a:r>
            <a:r>
              <a:rPr lang="en-US" sz="2400" dirty="0" smtClean="0">
                <a:solidFill>
                  <a:srgbClr val="0000FF"/>
                </a:solidFill>
              </a:rPr>
              <a:t>the </a:t>
            </a:r>
            <a:r>
              <a:rPr lang="en-US" sz="2400" dirty="0">
                <a:solidFill>
                  <a:srgbClr val="0000FF"/>
                </a:solidFill>
              </a:rPr>
              <a:t>West as </a:t>
            </a:r>
            <a:r>
              <a:rPr lang="en-US" sz="2400" dirty="0" smtClean="0">
                <a:solidFill>
                  <a:srgbClr val="0000FF"/>
                </a:solidFill>
              </a:rPr>
              <a:t>in China </a:t>
            </a:r>
            <a:r>
              <a:rPr lang="en-US" sz="2400" dirty="0">
                <a:solidFill>
                  <a:srgbClr val="0000FF"/>
                </a:solidFill>
              </a:rPr>
              <a:t>for </a:t>
            </a:r>
            <a:r>
              <a:rPr lang="en-US" sz="2400" dirty="0" smtClean="0">
                <a:solidFill>
                  <a:srgbClr val="0000FF"/>
                </a:solidFill>
              </a:rPr>
              <a:t>bringing evidence that covid-19 was</a:t>
            </a:r>
            <a:endParaRPr lang="en-US" sz="2400" dirty="0">
              <a:solidFill>
                <a:srgbClr val="0000FF"/>
              </a:solidFill>
            </a:endParaRPr>
          </a:p>
          <a:p>
            <a:r>
              <a:rPr lang="en-US" sz="2400" dirty="0">
                <a:solidFill>
                  <a:srgbClr val="0000FF"/>
                </a:solidFill>
              </a:rPr>
              <a:t>created in a </a:t>
            </a:r>
          </a:p>
          <a:p>
            <a:r>
              <a:rPr lang="en-US" sz="2400" dirty="0">
                <a:solidFill>
                  <a:srgbClr val="0000FF"/>
                </a:solidFill>
              </a:rPr>
              <a:t>Wuhan lab </a:t>
            </a:r>
          </a:p>
          <a:p>
            <a:endParaRPr lang="en-US" sz="1200" dirty="0">
              <a:solidFill>
                <a:srgbClr val="0000FF"/>
              </a:solidFill>
            </a:endParaRPr>
          </a:p>
          <a:p>
            <a:r>
              <a:rPr lang="en-US" sz="2400" i="1" dirty="0"/>
              <a:t>New York</a:t>
            </a:r>
          </a:p>
          <a:p>
            <a:r>
              <a:rPr lang="en-US" sz="2400" i="1" dirty="0"/>
              <a:t>Times,</a:t>
            </a:r>
          </a:p>
          <a:p>
            <a:r>
              <a:rPr lang="en-US" sz="2400" dirty="0" smtClean="0"/>
              <a:t>‘</a:t>
            </a:r>
            <a:r>
              <a:rPr lang="en-US" sz="2400" b="1" dirty="0" smtClean="0"/>
              <a:t>How Steve </a:t>
            </a:r>
          </a:p>
          <a:p>
            <a:r>
              <a:rPr lang="en-US" sz="2400" b="1" dirty="0" err="1" smtClean="0"/>
              <a:t>Bannon</a:t>
            </a:r>
            <a:r>
              <a:rPr lang="en-US" sz="2400" b="1" dirty="0" smtClean="0"/>
              <a:t> and a </a:t>
            </a:r>
          </a:p>
          <a:p>
            <a:r>
              <a:rPr lang="en-US" sz="2400" b="1" dirty="0" smtClean="0"/>
              <a:t>Chinese billionaire </a:t>
            </a:r>
          </a:p>
          <a:p>
            <a:r>
              <a:rPr lang="en-US" sz="2400" b="1" dirty="0" smtClean="0"/>
              <a:t>created a </a:t>
            </a:r>
          </a:p>
          <a:p>
            <a:r>
              <a:rPr lang="en-US" sz="2400" b="1" dirty="0" smtClean="0"/>
              <a:t>right-wing </a:t>
            </a:r>
          </a:p>
          <a:p>
            <a:r>
              <a:rPr lang="en-US" sz="2400" b="1" dirty="0" smtClean="0"/>
              <a:t>coronavirus </a:t>
            </a:r>
          </a:p>
          <a:p>
            <a:r>
              <a:rPr lang="en-US" sz="2400" b="1" dirty="0" smtClean="0"/>
              <a:t>media </a:t>
            </a:r>
          </a:p>
          <a:p>
            <a:r>
              <a:rPr lang="en-US" sz="2400" b="1" dirty="0" smtClean="0"/>
              <a:t>sensation’</a:t>
            </a:r>
            <a:r>
              <a:rPr lang="en-US" sz="2400" dirty="0" smtClean="0"/>
              <a:t>,</a:t>
            </a:r>
          </a:p>
          <a:p>
            <a:r>
              <a:rPr lang="en-US" sz="2400" dirty="0" smtClean="0"/>
              <a:t>20 Nov 2020</a:t>
            </a:r>
          </a:p>
          <a:p>
            <a:endParaRPr lang="en-US" sz="2400" b="1" dirty="0"/>
          </a:p>
        </p:txBody>
      </p:sp>
    </p:spTree>
    <p:extLst>
      <p:ext uri="{BB962C8B-B14F-4D97-AF65-F5344CB8AC3E}">
        <p14:creationId xmlns:p14="http://schemas.microsoft.com/office/powerpoint/2010/main" val="343028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8846"/>
            <a:ext cx="9144000" cy="6894194"/>
          </a:xfrm>
          <a:prstGeom prst="rect">
            <a:avLst/>
          </a:prstGeom>
        </p:spPr>
        <p:txBody>
          <a:bodyPr wrap="square">
            <a:spAutoFit/>
          </a:bodyPr>
          <a:lstStyle/>
          <a:p>
            <a:r>
              <a:rPr lang="en-GB" sz="2200" dirty="0">
                <a:solidFill>
                  <a:srgbClr val="0000FF"/>
                </a:solidFill>
              </a:rPr>
              <a:t>From the </a:t>
            </a:r>
            <a:r>
              <a:rPr lang="en-GB" sz="2200" dirty="0" smtClean="0">
                <a:solidFill>
                  <a:srgbClr val="0000FF"/>
                </a:solidFill>
              </a:rPr>
              <a:t>start of WHO-recommended </a:t>
            </a:r>
            <a:r>
              <a:rPr lang="en-GB" sz="2200" b="1" dirty="0" smtClean="0">
                <a:solidFill>
                  <a:srgbClr val="0000FF"/>
                </a:solidFill>
              </a:rPr>
              <a:t>lockdown</a:t>
            </a:r>
            <a:r>
              <a:rPr lang="en-GB" sz="2200" dirty="0" smtClean="0">
                <a:solidFill>
                  <a:srgbClr val="0000FF"/>
                </a:solidFill>
              </a:rPr>
              <a:t> policies in March 2020, </a:t>
            </a:r>
            <a:r>
              <a:rPr lang="en-GB" sz="2200" dirty="0">
                <a:solidFill>
                  <a:srgbClr val="0000FF"/>
                </a:solidFill>
              </a:rPr>
              <a:t>many doctors and scientists started speaking </a:t>
            </a:r>
            <a:r>
              <a:rPr lang="en-GB" sz="2200" dirty="0" smtClean="0">
                <a:solidFill>
                  <a:srgbClr val="0000FF"/>
                </a:solidFill>
              </a:rPr>
              <a:t>out, </a:t>
            </a:r>
            <a:r>
              <a:rPr lang="en-GB" sz="2200" dirty="0">
                <a:solidFill>
                  <a:srgbClr val="0000FF"/>
                </a:solidFill>
              </a:rPr>
              <a:t>claiming that mainstream statistics were skewed, that mandated treatment of </a:t>
            </a:r>
            <a:r>
              <a:rPr lang="en-GB" sz="2200" dirty="0" err="1">
                <a:solidFill>
                  <a:srgbClr val="0000FF"/>
                </a:solidFill>
              </a:rPr>
              <a:t>covid</a:t>
            </a:r>
            <a:r>
              <a:rPr lang="en-GB" sz="2200" dirty="0">
                <a:solidFill>
                  <a:srgbClr val="0000FF"/>
                </a:solidFill>
              </a:rPr>
              <a:t> patients was dangerously misguided, dictated by the interests of big pharmaceutical corporations with ‘</a:t>
            </a:r>
            <a:r>
              <a:rPr lang="en-GB" sz="2200" b="1" dirty="0">
                <a:solidFill>
                  <a:srgbClr val="0000FF"/>
                </a:solidFill>
              </a:rPr>
              <a:t>regulatory capture</a:t>
            </a:r>
            <a:r>
              <a:rPr lang="en-GB" sz="2200" dirty="0">
                <a:solidFill>
                  <a:srgbClr val="0000FF"/>
                </a:solidFill>
              </a:rPr>
              <a:t>’ of supposedly neutral gatekeeper institutions; and that policies of lockdown, mask-wearing, the way deaths were being counted, protocols of </a:t>
            </a:r>
            <a:r>
              <a:rPr lang="en-GB" sz="2200" dirty="0" smtClean="0">
                <a:solidFill>
                  <a:srgbClr val="0000FF"/>
                </a:solidFill>
              </a:rPr>
              <a:t>treatment </a:t>
            </a:r>
            <a:r>
              <a:rPr lang="en-GB" sz="2200" dirty="0">
                <a:solidFill>
                  <a:srgbClr val="0000FF"/>
                </a:solidFill>
              </a:rPr>
              <a:t>such as use of </a:t>
            </a:r>
            <a:r>
              <a:rPr lang="en-GB" sz="2200" dirty="0" err="1">
                <a:solidFill>
                  <a:srgbClr val="0000FF"/>
                </a:solidFill>
              </a:rPr>
              <a:t>ventillators</a:t>
            </a:r>
            <a:r>
              <a:rPr lang="en-GB" sz="2200" dirty="0">
                <a:solidFill>
                  <a:srgbClr val="0000FF"/>
                </a:solidFill>
              </a:rPr>
              <a:t>, and the vaccines themselves were not based on correct scientific methodology. Since media censorship was imposed </a:t>
            </a:r>
            <a:r>
              <a:rPr lang="en-GB" sz="2200" dirty="0" smtClean="0">
                <a:solidFill>
                  <a:srgbClr val="0000FF"/>
                </a:solidFill>
              </a:rPr>
              <a:t>rapidly, </a:t>
            </a:r>
            <a:r>
              <a:rPr lang="en-GB" sz="2200" dirty="0">
                <a:solidFill>
                  <a:srgbClr val="0000FF"/>
                </a:solidFill>
              </a:rPr>
              <a:t>people </a:t>
            </a:r>
            <a:r>
              <a:rPr lang="en-GB" sz="2200" dirty="0" smtClean="0">
                <a:solidFill>
                  <a:srgbClr val="0000FF"/>
                </a:solidFill>
              </a:rPr>
              <a:t>relying </a:t>
            </a:r>
            <a:r>
              <a:rPr lang="en-GB" sz="2200" dirty="0">
                <a:solidFill>
                  <a:srgbClr val="0000FF"/>
                </a:solidFill>
              </a:rPr>
              <a:t>on mainstream media did not hear these ‘alternative’ medics and scientists at all; and therefore accepted at face value the character assassinations </a:t>
            </a:r>
            <a:r>
              <a:rPr lang="en-GB" sz="2200" dirty="0" smtClean="0">
                <a:solidFill>
                  <a:srgbClr val="0000FF"/>
                </a:solidFill>
              </a:rPr>
              <a:t>of ‘disinformation’ &amp; ‘conspiracy theory’ that </a:t>
            </a:r>
            <a:r>
              <a:rPr lang="en-GB" sz="2200" dirty="0">
                <a:solidFill>
                  <a:srgbClr val="0000FF"/>
                </a:solidFill>
              </a:rPr>
              <a:t>were </a:t>
            </a:r>
            <a:r>
              <a:rPr lang="en-GB" sz="2200" dirty="0" smtClean="0">
                <a:solidFill>
                  <a:srgbClr val="0000FF"/>
                </a:solidFill>
              </a:rPr>
              <a:t>put </a:t>
            </a:r>
            <a:r>
              <a:rPr lang="en-GB" sz="2200" dirty="0">
                <a:solidFill>
                  <a:srgbClr val="0000FF"/>
                </a:solidFill>
              </a:rPr>
              <a:t>out about anyone </a:t>
            </a:r>
            <a:r>
              <a:rPr lang="en-GB" sz="2200" dirty="0" smtClean="0">
                <a:solidFill>
                  <a:srgbClr val="0000FF"/>
                </a:solidFill>
              </a:rPr>
              <a:t>prominently questioning </a:t>
            </a:r>
            <a:r>
              <a:rPr lang="en-GB" sz="2200" dirty="0">
                <a:solidFill>
                  <a:srgbClr val="0000FF"/>
                </a:solidFill>
              </a:rPr>
              <a:t>the official </a:t>
            </a:r>
            <a:r>
              <a:rPr lang="en-GB" sz="2200" dirty="0" smtClean="0">
                <a:solidFill>
                  <a:srgbClr val="0000FF"/>
                </a:solidFill>
              </a:rPr>
              <a:t>narrative.</a:t>
            </a:r>
          </a:p>
          <a:p>
            <a:r>
              <a:rPr lang="en-GB" sz="2200" dirty="0" smtClean="0">
                <a:solidFill>
                  <a:srgbClr val="0000FF"/>
                </a:solidFill>
              </a:rPr>
              <a:t>	</a:t>
            </a:r>
            <a:r>
              <a:rPr lang="en-GB" sz="2200" dirty="0">
                <a:solidFill>
                  <a:srgbClr val="0000FF"/>
                </a:solidFill>
              </a:rPr>
              <a:t>Both sides appealed to science and </a:t>
            </a:r>
            <a:r>
              <a:rPr lang="en-GB" sz="2200" dirty="0" smtClean="0">
                <a:solidFill>
                  <a:srgbClr val="0000FF"/>
                </a:solidFill>
              </a:rPr>
              <a:t>scientific </a:t>
            </a:r>
            <a:r>
              <a:rPr lang="en-GB" sz="2200" dirty="0">
                <a:solidFill>
                  <a:srgbClr val="0000FF"/>
                </a:solidFill>
              </a:rPr>
              <a:t>data, making it </a:t>
            </a:r>
            <a:r>
              <a:rPr lang="en-GB" sz="2200" dirty="0" smtClean="0">
                <a:solidFill>
                  <a:srgbClr val="0000FF"/>
                </a:solidFill>
              </a:rPr>
              <a:t>very </a:t>
            </a:r>
            <a:r>
              <a:rPr lang="en-GB" sz="2200" dirty="0">
                <a:solidFill>
                  <a:srgbClr val="0000FF"/>
                </a:solidFill>
              </a:rPr>
              <a:t>hard for most people to tell where objectivity lay on any issue, especially since attacks on those questioning the mainstream narrative were vicious, and appeared anything but </a:t>
            </a:r>
            <a:r>
              <a:rPr lang="en-GB" sz="2200" dirty="0" smtClean="0">
                <a:solidFill>
                  <a:srgbClr val="0000FF"/>
                </a:solidFill>
              </a:rPr>
              <a:t>objective </a:t>
            </a:r>
            <a:r>
              <a:rPr lang="mr-IN" sz="2200" dirty="0" smtClean="0">
                <a:solidFill>
                  <a:srgbClr val="0000FF"/>
                </a:solidFill>
              </a:rPr>
              <a:t>–</a:t>
            </a:r>
            <a:r>
              <a:rPr lang="en-GB" sz="2200" dirty="0" smtClean="0">
                <a:solidFill>
                  <a:srgbClr val="0000FF"/>
                </a:solidFill>
              </a:rPr>
              <a:t> and vice versa.</a:t>
            </a:r>
          </a:p>
          <a:p>
            <a:endParaRPr lang="en-GB" b="1" u="sng" dirty="0" smtClean="0"/>
          </a:p>
          <a:p>
            <a:r>
              <a:rPr lang="en-GB" b="1" u="sng" dirty="0" smtClean="0"/>
              <a:t>Mitchell </a:t>
            </a:r>
            <a:r>
              <a:rPr lang="en-GB" b="1" u="sng" dirty="0" err="1" smtClean="0"/>
              <a:t>Liester</a:t>
            </a:r>
            <a:r>
              <a:rPr lang="en-GB" b="1" dirty="0" smtClean="0"/>
              <a:t>. </a:t>
            </a:r>
            <a:r>
              <a:rPr lang="en-GB" b="1" dirty="0"/>
              <a:t>‘The suppression of dissent during the COVID-19 pandemic’</a:t>
            </a:r>
            <a:r>
              <a:rPr lang="en-GB" dirty="0"/>
              <a:t>, </a:t>
            </a:r>
            <a:r>
              <a:rPr lang="en-GB" i="1" dirty="0"/>
              <a:t>Social Epistemology Review and Reply Collective</a:t>
            </a:r>
            <a:r>
              <a:rPr lang="en-GB" dirty="0"/>
              <a:t>, 11 (4): 53-</a:t>
            </a:r>
            <a:r>
              <a:rPr lang="en-GB" dirty="0" smtClean="0"/>
              <a:t>76</a:t>
            </a:r>
            <a:r>
              <a:rPr lang="en-GB" dirty="0"/>
              <a:t>, 2022</a:t>
            </a:r>
            <a:r>
              <a:rPr lang="en-GB" dirty="0" smtClean="0"/>
              <a:t>.</a:t>
            </a:r>
            <a:endParaRPr lang="en-GB" dirty="0"/>
          </a:p>
          <a:p>
            <a:r>
              <a:rPr lang="en-GB" b="1" u="sng" dirty="0" smtClean="0"/>
              <a:t>John </a:t>
            </a:r>
            <a:r>
              <a:rPr lang="en-GB" b="1" u="sng" dirty="0" err="1" smtClean="0"/>
              <a:t>Leake</a:t>
            </a:r>
            <a:r>
              <a:rPr lang="en-GB" b="1" u="sng" dirty="0" smtClean="0"/>
              <a:t> </a:t>
            </a:r>
            <a:r>
              <a:rPr lang="en-GB" b="1" u="sng" dirty="0"/>
              <a:t>and </a:t>
            </a:r>
            <a:r>
              <a:rPr lang="en-GB" b="1" u="sng" dirty="0" smtClean="0"/>
              <a:t>Peter McCullough</a:t>
            </a:r>
            <a:r>
              <a:rPr lang="en-GB" b="1" dirty="0" smtClean="0"/>
              <a:t>. </a:t>
            </a:r>
            <a:r>
              <a:rPr lang="en-GB" b="1" i="1" dirty="0" smtClean="0"/>
              <a:t>The </a:t>
            </a:r>
            <a:r>
              <a:rPr lang="en-GB" b="1" i="1" dirty="0"/>
              <a:t>courage to face COVID-19: Preventing hospitalization and death while battling the bio-pharmaceutical </a:t>
            </a:r>
            <a:r>
              <a:rPr lang="en-GB" b="1" i="1" dirty="0" smtClean="0"/>
              <a:t>complex</a:t>
            </a:r>
            <a:r>
              <a:rPr lang="en-GB" b="1" dirty="0"/>
              <a:t>, </a:t>
            </a:r>
            <a:r>
              <a:rPr lang="en-GB" b="1" dirty="0" smtClean="0"/>
              <a:t>2022.</a:t>
            </a:r>
            <a:r>
              <a:rPr lang="en-GB" dirty="0" smtClean="0"/>
              <a:t> </a:t>
            </a:r>
            <a:endParaRPr lang="en-GB" dirty="0"/>
          </a:p>
        </p:txBody>
      </p:sp>
    </p:spTree>
    <p:extLst>
      <p:ext uri="{BB962C8B-B14F-4D97-AF65-F5344CB8AC3E}">
        <p14:creationId xmlns:p14="http://schemas.microsoft.com/office/powerpoint/2010/main" val="34889367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10649"/>
            <a:ext cx="9144000" cy="8032968"/>
          </a:xfrm>
          <a:prstGeom prst="rect">
            <a:avLst/>
          </a:prstGeom>
        </p:spPr>
        <p:txBody>
          <a:bodyPr wrap="square">
            <a:spAutoFit/>
          </a:bodyPr>
          <a:lstStyle/>
          <a:p>
            <a:endParaRPr lang="en-GB" dirty="0"/>
          </a:p>
          <a:p>
            <a:endParaRPr lang="en-GB" sz="2000" dirty="0" smtClean="0">
              <a:solidFill>
                <a:srgbClr val="0000FF"/>
              </a:solidFill>
            </a:endParaRPr>
          </a:p>
          <a:p>
            <a:endParaRPr lang="en-GB" sz="2000" dirty="0">
              <a:solidFill>
                <a:srgbClr val="0000FF"/>
              </a:solidFill>
            </a:endParaRPr>
          </a:p>
          <a:p>
            <a:r>
              <a:rPr lang="en-GB" sz="2000" dirty="0" smtClean="0">
                <a:solidFill>
                  <a:srgbClr val="0000FF"/>
                </a:solidFill>
              </a:rPr>
              <a:t>Eminent doctors such as </a:t>
            </a:r>
            <a:r>
              <a:rPr lang="en-GB" sz="2000" b="1" dirty="0" smtClean="0">
                <a:solidFill>
                  <a:srgbClr val="0000FF"/>
                </a:solidFill>
              </a:rPr>
              <a:t>Peter McCullough</a:t>
            </a:r>
            <a:r>
              <a:rPr lang="en-GB" sz="2000" dirty="0" smtClean="0">
                <a:solidFill>
                  <a:srgbClr val="0000FF"/>
                </a:solidFill>
              </a:rPr>
              <a:t>, &amp; virologists </a:t>
            </a:r>
            <a:r>
              <a:rPr lang="en-GB" sz="2000" dirty="0">
                <a:solidFill>
                  <a:srgbClr val="0000FF"/>
                </a:solidFill>
              </a:rPr>
              <a:t>such as </a:t>
            </a:r>
            <a:r>
              <a:rPr lang="en-GB" sz="2000" b="1" dirty="0">
                <a:solidFill>
                  <a:srgbClr val="0000FF"/>
                </a:solidFill>
              </a:rPr>
              <a:t>Robert Malone</a:t>
            </a:r>
            <a:r>
              <a:rPr lang="en-GB" sz="2000" dirty="0">
                <a:solidFill>
                  <a:srgbClr val="0000FF"/>
                </a:solidFill>
              </a:rPr>
              <a:t>, who played a key role in developing mRNA </a:t>
            </a:r>
            <a:r>
              <a:rPr lang="en-GB" sz="2000" dirty="0" smtClean="0">
                <a:solidFill>
                  <a:srgbClr val="0000FF"/>
                </a:solidFill>
              </a:rPr>
              <a:t>vaccines, spoke out among </a:t>
            </a:r>
            <a:r>
              <a:rPr lang="en-GB" sz="2000" dirty="0">
                <a:solidFill>
                  <a:srgbClr val="0000FF"/>
                </a:solidFill>
              </a:rPr>
              <a:t>many others. </a:t>
            </a:r>
            <a:r>
              <a:rPr lang="en-GB" sz="2000" b="1" dirty="0">
                <a:solidFill>
                  <a:srgbClr val="0000FF"/>
                </a:solidFill>
              </a:rPr>
              <a:t>Ray Bhattacharya</a:t>
            </a:r>
            <a:r>
              <a:rPr lang="en-GB" sz="2000" dirty="0">
                <a:solidFill>
                  <a:srgbClr val="0000FF"/>
                </a:solidFill>
              </a:rPr>
              <a:t>, professor of medicine at Stanford </a:t>
            </a:r>
            <a:r>
              <a:rPr lang="en-GB" sz="2000" dirty="0" smtClean="0">
                <a:solidFill>
                  <a:srgbClr val="0000FF"/>
                </a:solidFill>
              </a:rPr>
              <a:t>University </a:t>
            </a:r>
            <a:r>
              <a:rPr lang="en-GB" sz="2000" dirty="0">
                <a:solidFill>
                  <a:srgbClr val="0000FF"/>
                </a:solidFill>
              </a:rPr>
              <a:t>and </a:t>
            </a:r>
            <a:r>
              <a:rPr lang="en-GB" sz="2000" b="1" dirty="0" err="1">
                <a:solidFill>
                  <a:srgbClr val="0000FF"/>
                </a:solidFill>
              </a:rPr>
              <a:t>Sunetra</a:t>
            </a:r>
            <a:r>
              <a:rPr lang="en-GB" sz="2000" b="1" dirty="0">
                <a:solidFill>
                  <a:srgbClr val="0000FF"/>
                </a:solidFill>
              </a:rPr>
              <a:t> Gupta</a:t>
            </a:r>
            <a:r>
              <a:rPr lang="en-GB" sz="2000" dirty="0">
                <a:solidFill>
                  <a:srgbClr val="0000FF"/>
                </a:solidFill>
              </a:rPr>
              <a:t>, professor of epidemiology at Oxford </a:t>
            </a:r>
            <a:r>
              <a:rPr lang="en-GB" sz="2000" dirty="0" smtClean="0">
                <a:solidFill>
                  <a:srgbClr val="0000FF"/>
                </a:solidFill>
              </a:rPr>
              <a:t>University </a:t>
            </a:r>
            <a:r>
              <a:rPr lang="en-GB" sz="2000" dirty="0">
                <a:solidFill>
                  <a:srgbClr val="0000FF"/>
                </a:solidFill>
              </a:rPr>
              <a:t>were co-authors with </a:t>
            </a:r>
            <a:r>
              <a:rPr lang="en-GB" sz="2000" b="1" dirty="0">
                <a:solidFill>
                  <a:srgbClr val="0000FF"/>
                </a:solidFill>
              </a:rPr>
              <a:t>Martin </a:t>
            </a:r>
            <a:r>
              <a:rPr lang="en-GB" sz="2000" b="1" dirty="0" err="1">
                <a:solidFill>
                  <a:srgbClr val="0000FF"/>
                </a:solidFill>
              </a:rPr>
              <a:t>Kulldorff</a:t>
            </a:r>
            <a:r>
              <a:rPr lang="en-GB" sz="2000" dirty="0">
                <a:solidFill>
                  <a:srgbClr val="0000FF"/>
                </a:solidFill>
              </a:rPr>
              <a:t>, professor of medicine at Harvard University, of the </a:t>
            </a:r>
            <a:r>
              <a:rPr lang="en-GB" sz="2000" b="1" dirty="0">
                <a:solidFill>
                  <a:srgbClr val="0000FF"/>
                </a:solidFill>
              </a:rPr>
              <a:t>Great Barrington Declaration</a:t>
            </a:r>
            <a:r>
              <a:rPr lang="en-GB" sz="2000" dirty="0">
                <a:solidFill>
                  <a:srgbClr val="0000FF"/>
                </a:solidFill>
              </a:rPr>
              <a:t> in October 2020, that offered a more nuanced approach to covid-19 than lockdowns and mass vaccination. Over 50,000 scientists and medical professionals, and over 800,000 members of the public signed </a:t>
            </a:r>
            <a:r>
              <a:rPr lang="en-GB" sz="2000" dirty="0" smtClean="0">
                <a:solidFill>
                  <a:srgbClr val="0000FF"/>
                </a:solidFill>
              </a:rPr>
              <a:t>this. </a:t>
            </a:r>
            <a:r>
              <a:rPr lang="en-GB" sz="2000" dirty="0">
                <a:solidFill>
                  <a:srgbClr val="0000FF"/>
                </a:solidFill>
              </a:rPr>
              <a:t>But it questioned the lockdown policy, and Francis Collins, head of the National Institute of Health (USA) wrote to Anthony </a:t>
            </a:r>
            <a:r>
              <a:rPr lang="en-GB" sz="2000" dirty="0" err="1">
                <a:solidFill>
                  <a:srgbClr val="0000FF"/>
                </a:solidFill>
              </a:rPr>
              <a:t>Fauci</a:t>
            </a:r>
            <a:r>
              <a:rPr lang="en-GB" sz="2000" dirty="0">
                <a:solidFill>
                  <a:srgbClr val="0000FF"/>
                </a:solidFill>
              </a:rPr>
              <a:t> that this </a:t>
            </a:r>
            <a:r>
              <a:rPr lang="en-US" sz="2000" dirty="0">
                <a:solidFill>
                  <a:srgbClr val="0000FF"/>
                </a:solidFill>
              </a:rPr>
              <a:t>‘”</a:t>
            </a:r>
            <a:r>
              <a:rPr lang="en-US" sz="2000" dirty="0">
                <a:solidFill>
                  <a:srgbClr val="FF0000"/>
                </a:solidFill>
              </a:rPr>
              <a:t>proposal from the three fringe epidemiologists…seems to be getting a lot of attention… There needs to be a quick and devastating published takedown of its premises</a:t>
            </a:r>
            <a:r>
              <a:rPr lang="en-US" sz="2000" dirty="0">
                <a:solidFill>
                  <a:srgbClr val="0000FF"/>
                </a:solidFill>
              </a:rPr>
              <a:t>.” Rather than a </a:t>
            </a:r>
            <a:r>
              <a:rPr lang="en-US" sz="2000" dirty="0">
                <a:solidFill>
                  <a:srgbClr val="0000FF"/>
                </a:solidFill>
                <a:hlinkClick r:id="rId2"/>
              </a:rPr>
              <a:t>civilised and robust scientific debate</a:t>
            </a:r>
            <a:r>
              <a:rPr lang="en-US" sz="2000" dirty="0">
                <a:solidFill>
                  <a:srgbClr val="0000FF"/>
                </a:solidFill>
              </a:rPr>
              <a:t>, a highly unscientific smear campaign followed.’ (Robinson </a:t>
            </a:r>
            <a:r>
              <a:rPr lang="en-US" sz="2000" dirty="0" smtClean="0">
                <a:solidFill>
                  <a:srgbClr val="0000FF"/>
                </a:solidFill>
              </a:rPr>
              <a:t>2022, </a:t>
            </a:r>
            <a:r>
              <a:rPr lang="en-US" sz="2000" dirty="0">
                <a:solidFill>
                  <a:srgbClr val="0000FF"/>
                </a:solidFill>
              </a:rPr>
              <a:t>citing the </a:t>
            </a:r>
            <a:r>
              <a:rPr lang="en-US" sz="2000" i="1" dirty="0">
                <a:solidFill>
                  <a:srgbClr val="0000FF"/>
                </a:solidFill>
              </a:rPr>
              <a:t>Wall Street Journal</a:t>
            </a:r>
            <a:r>
              <a:rPr lang="en-US" sz="2000" dirty="0">
                <a:solidFill>
                  <a:srgbClr val="0000FF"/>
                </a:solidFill>
              </a:rPr>
              <a:t> 2021, and Bhattacharya and </a:t>
            </a:r>
            <a:r>
              <a:rPr lang="en-US" sz="2000" dirty="0" err="1">
                <a:solidFill>
                  <a:srgbClr val="0000FF"/>
                </a:solidFill>
              </a:rPr>
              <a:t>Kuldorff</a:t>
            </a:r>
            <a:r>
              <a:rPr lang="en-US" sz="2000" dirty="0">
                <a:solidFill>
                  <a:srgbClr val="0000FF"/>
                </a:solidFill>
              </a:rPr>
              <a:t> 2022</a:t>
            </a:r>
            <a:r>
              <a:rPr lang="en-US" sz="2000" dirty="0" smtClean="0">
                <a:solidFill>
                  <a:srgbClr val="0000FF"/>
                </a:solidFill>
              </a:rPr>
              <a:t>). Was this </a:t>
            </a:r>
            <a:r>
              <a:rPr lang="en-US" sz="2000" dirty="0">
                <a:solidFill>
                  <a:srgbClr val="0000FF"/>
                </a:solidFill>
              </a:rPr>
              <a:t>a key moment when objective debate was shut down, and subjective polemic, masquerading as objectivity, took </a:t>
            </a:r>
            <a:r>
              <a:rPr lang="en-US" sz="2000" dirty="0" smtClean="0">
                <a:solidFill>
                  <a:srgbClr val="0000FF"/>
                </a:solidFill>
              </a:rPr>
              <a:t>over?</a:t>
            </a:r>
            <a:r>
              <a:rPr lang="en-GB" sz="2000" dirty="0" smtClean="0">
                <a:solidFill>
                  <a:srgbClr val="0000FF"/>
                </a:solidFill>
              </a:rPr>
              <a:t> </a:t>
            </a:r>
          </a:p>
          <a:p>
            <a:endParaRPr lang="en-GB" b="1" u="sng" dirty="0" smtClean="0"/>
          </a:p>
          <a:p>
            <a:r>
              <a:rPr lang="en-GB" sz="2000" b="1" u="sng" dirty="0" smtClean="0"/>
              <a:t>Piers Robinson</a:t>
            </a:r>
            <a:r>
              <a:rPr lang="en-GB" sz="2000" b="1" dirty="0" smtClean="0"/>
              <a:t>, </a:t>
            </a:r>
            <a:r>
              <a:rPr lang="en-GB" sz="2000" b="1" dirty="0"/>
              <a:t>‘”Never let a good crisis go to waste”: Understanding propaganda and COVID’, </a:t>
            </a:r>
            <a:r>
              <a:rPr lang="en-GB" sz="2000" i="1" dirty="0"/>
              <a:t>Propaganda in Focus</a:t>
            </a:r>
            <a:r>
              <a:rPr lang="en-GB" sz="2000" dirty="0"/>
              <a:t>, 23 May </a:t>
            </a:r>
            <a:r>
              <a:rPr lang="en-GB" sz="2000" dirty="0" smtClean="0"/>
              <a:t>2022.</a:t>
            </a:r>
          </a:p>
          <a:p>
            <a:r>
              <a:rPr lang="en-GB" sz="2000" b="1" u="sng" dirty="0" smtClean="0"/>
              <a:t>Ray Bhattacharya </a:t>
            </a:r>
            <a:r>
              <a:rPr lang="en-GB" sz="2000" b="1" u="sng" dirty="0"/>
              <a:t>and Martin </a:t>
            </a:r>
            <a:r>
              <a:rPr lang="en-GB" sz="2000" b="1" u="sng" dirty="0" err="1" smtClean="0"/>
              <a:t>Kuldorff</a:t>
            </a:r>
            <a:r>
              <a:rPr lang="en-GB" sz="2000" b="1" dirty="0" smtClean="0"/>
              <a:t>, ‘</a:t>
            </a:r>
            <a:r>
              <a:rPr lang="en-GB" sz="2000" b="1" dirty="0"/>
              <a:t>The Collins and </a:t>
            </a:r>
            <a:r>
              <a:rPr lang="en-GB" sz="2000" b="1" dirty="0" err="1"/>
              <a:t>Fauci</a:t>
            </a:r>
            <a:r>
              <a:rPr lang="en-GB" sz="2000" b="1" dirty="0"/>
              <a:t> attack on traditional public health’, </a:t>
            </a:r>
            <a:r>
              <a:rPr lang="en-GB" sz="2000" i="1" dirty="0"/>
              <a:t>Independent Institute</a:t>
            </a:r>
            <a:r>
              <a:rPr lang="en-GB" sz="2000" dirty="0" smtClean="0"/>
              <a:t>, </a:t>
            </a:r>
            <a:r>
              <a:rPr lang="en-GB" sz="2000" dirty="0"/>
              <a:t>4 Jan 2022. </a:t>
            </a:r>
            <a:endParaRPr lang="en-GB" sz="2000" b="1" dirty="0" smtClean="0"/>
          </a:p>
          <a:p>
            <a:r>
              <a:rPr lang="en-GB" sz="2000" b="1" i="1" u="sng" dirty="0"/>
              <a:t>Wall Street </a:t>
            </a:r>
            <a:r>
              <a:rPr lang="en-GB" sz="2000" b="1" i="1" u="sng" dirty="0" smtClean="0"/>
              <a:t>Journal</a:t>
            </a:r>
            <a:r>
              <a:rPr lang="en-GB" sz="2000" b="1" dirty="0" smtClean="0"/>
              <a:t>, </a:t>
            </a:r>
            <a:r>
              <a:rPr lang="en-GB" sz="2000" b="1" dirty="0"/>
              <a:t>‘How </a:t>
            </a:r>
            <a:r>
              <a:rPr lang="en-GB" sz="2000" b="1" dirty="0" err="1"/>
              <a:t>Fauci</a:t>
            </a:r>
            <a:r>
              <a:rPr lang="en-GB" sz="2000" b="1" dirty="0"/>
              <a:t> and Collins shut down </a:t>
            </a:r>
            <a:r>
              <a:rPr lang="en-GB" sz="2000" b="1" dirty="0" err="1"/>
              <a:t>covid</a:t>
            </a:r>
            <a:r>
              <a:rPr lang="en-GB" sz="2000" b="1" dirty="0"/>
              <a:t> </a:t>
            </a:r>
            <a:r>
              <a:rPr lang="en-GB" sz="2000" b="1" dirty="0" smtClean="0"/>
              <a:t>debate</a:t>
            </a:r>
            <a:r>
              <a:rPr lang="en-GB" sz="2000" b="1" dirty="0"/>
              <a:t>,’</a:t>
            </a:r>
            <a:r>
              <a:rPr lang="en-GB" sz="2000" dirty="0"/>
              <a:t> 21 Dec 2021.</a:t>
            </a:r>
            <a:endParaRPr lang="en-GB" sz="2000" dirty="0" smtClean="0"/>
          </a:p>
          <a:p>
            <a:r>
              <a:rPr lang="en-GB" sz="2000" b="1" u="sng" dirty="0" smtClean="0"/>
              <a:t>Robert</a:t>
            </a:r>
            <a:r>
              <a:rPr lang="en-GB" sz="2000" u="sng" dirty="0" smtClean="0"/>
              <a:t> </a:t>
            </a:r>
            <a:r>
              <a:rPr lang="en-GB" sz="2000" b="1" u="sng" dirty="0"/>
              <a:t>W. </a:t>
            </a:r>
            <a:r>
              <a:rPr lang="en-GB" sz="2000" b="1" u="sng" dirty="0" smtClean="0"/>
              <a:t>Malone,</a:t>
            </a:r>
            <a:r>
              <a:rPr lang="en-GB" sz="2000" b="1" dirty="0" smtClean="0"/>
              <a:t> </a:t>
            </a:r>
            <a:r>
              <a:rPr lang="en-GB" sz="2000" b="1" i="1" dirty="0" smtClean="0"/>
              <a:t>Lies </a:t>
            </a:r>
            <a:r>
              <a:rPr lang="en-GB" sz="2000" b="1" i="1" dirty="0"/>
              <a:t>my Government told </a:t>
            </a:r>
            <a:r>
              <a:rPr lang="en-GB" sz="2000" b="1" i="1" dirty="0" smtClean="0"/>
              <a:t>me</a:t>
            </a:r>
            <a:r>
              <a:rPr lang="mr-IN" sz="2000" i="1" dirty="0" smtClean="0"/>
              <a:t>…</a:t>
            </a:r>
            <a:r>
              <a:rPr lang="en-GB" sz="2000" i="1" dirty="0" smtClean="0"/>
              <a:t> </a:t>
            </a:r>
            <a:r>
              <a:rPr lang="en-GB" sz="2000" dirty="0"/>
              <a:t>New York: </a:t>
            </a:r>
            <a:r>
              <a:rPr lang="en-GB" sz="2000" dirty="0" err="1" smtClean="0"/>
              <a:t>Skyhorse</a:t>
            </a:r>
            <a:r>
              <a:rPr lang="en-GB" sz="2000" dirty="0" smtClean="0"/>
              <a:t>, 2022. </a:t>
            </a:r>
            <a:endParaRPr lang="en-US" sz="2000" b="1" dirty="0"/>
          </a:p>
        </p:txBody>
      </p:sp>
    </p:spTree>
    <p:extLst>
      <p:ext uri="{BB962C8B-B14F-4D97-AF65-F5344CB8AC3E}">
        <p14:creationId xmlns:p14="http://schemas.microsoft.com/office/powerpoint/2010/main" val="6311033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66796" y="769442"/>
            <a:ext cx="6877203" cy="3736562"/>
          </a:xfrm>
          <a:prstGeom prst="rect">
            <a:avLst/>
          </a:prstGeom>
        </p:spPr>
      </p:pic>
      <p:sp>
        <p:nvSpPr>
          <p:cNvPr id="3" name="Rectangle 2"/>
          <p:cNvSpPr/>
          <p:nvPr/>
        </p:nvSpPr>
        <p:spPr>
          <a:xfrm>
            <a:off x="0" y="0"/>
            <a:ext cx="9144000" cy="6863418"/>
          </a:xfrm>
          <a:prstGeom prst="rect">
            <a:avLst/>
          </a:prstGeom>
        </p:spPr>
        <p:txBody>
          <a:bodyPr wrap="square">
            <a:spAutoFit/>
          </a:bodyPr>
          <a:lstStyle/>
          <a:p>
            <a:r>
              <a:rPr lang="en-US" sz="2200" dirty="0" smtClean="0"/>
              <a:t>‘</a:t>
            </a:r>
            <a:r>
              <a:rPr lang="en-US" sz="2200" b="1" dirty="0" smtClean="0"/>
              <a:t>Facebook </a:t>
            </a:r>
            <a:r>
              <a:rPr lang="en-US" sz="2200" b="1" dirty="0"/>
              <a:t>ads are promoting horse drug </a:t>
            </a:r>
            <a:r>
              <a:rPr lang="en-US" sz="2200" b="1" dirty="0" err="1"/>
              <a:t>Ivermectin</a:t>
            </a:r>
            <a:r>
              <a:rPr lang="en-US" sz="2200" b="1" dirty="0"/>
              <a:t> as a COVID cure. Expert advice says it isn’t </a:t>
            </a:r>
            <a:r>
              <a:rPr lang="en-US" sz="2200" b="1" dirty="0" smtClean="0"/>
              <a:t>one</a:t>
            </a:r>
            <a:r>
              <a:rPr lang="en-US" sz="2200" dirty="0" smtClean="0"/>
              <a:t>’ </a:t>
            </a:r>
            <a:r>
              <a:rPr lang="en-US" sz="2200" i="1" dirty="0" err="1" smtClean="0"/>
              <a:t>Euronews</a:t>
            </a:r>
            <a:r>
              <a:rPr lang="en-US" sz="2200" i="1" dirty="0" smtClean="0"/>
              <a:t>,</a:t>
            </a:r>
            <a:r>
              <a:rPr lang="en-US" sz="2200" dirty="0" smtClean="0"/>
              <a:t> 27 August 2021.</a:t>
            </a:r>
          </a:p>
          <a:p>
            <a:r>
              <a:rPr lang="en-GB" sz="2100" dirty="0">
                <a:solidFill>
                  <a:srgbClr val="0000FF"/>
                </a:solidFill>
              </a:rPr>
              <a:t>McCullough &amp;</a:t>
            </a:r>
            <a:r>
              <a:rPr lang="en-GB" sz="2100" dirty="0" smtClean="0">
                <a:solidFill>
                  <a:srgbClr val="0000FF"/>
                </a:solidFill>
              </a:rPr>
              <a:t> many </a:t>
            </a:r>
          </a:p>
          <a:p>
            <a:r>
              <a:rPr lang="en-GB" sz="2100" dirty="0" smtClean="0">
                <a:solidFill>
                  <a:srgbClr val="0000FF"/>
                </a:solidFill>
              </a:rPr>
              <a:t>Other independent </a:t>
            </a:r>
          </a:p>
          <a:p>
            <a:r>
              <a:rPr lang="en-GB" sz="2100" dirty="0" smtClean="0">
                <a:solidFill>
                  <a:srgbClr val="0000FF"/>
                </a:solidFill>
              </a:rPr>
              <a:t>doctors </a:t>
            </a:r>
            <a:r>
              <a:rPr lang="en-GB" sz="2100" dirty="0">
                <a:solidFill>
                  <a:srgbClr val="0000FF"/>
                </a:solidFill>
              </a:rPr>
              <a:t>were </a:t>
            </a:r>
            <a:endParaRPr lang="en-GB" sz="2100" dirty="0" smtClean="0">
              <a:solidFill>
                <a:srgbClr val="0000FF"/>
              </a:solidFill>
            </a:endParaRPr>
          </a:p>
          <a:p>
            <a:r>
              <a:rPr lang="en-GB" sz="2100" dirty="0" smtClean="0">
                <a:solidFill>
                  <a:srgbClr val="0000FF"/>
                </a:solidFill>
              </a:rPr>
              <a:t>developing </a:t>
            </a:r>
            <a:r>
              <a:rPr lang="en-GB" sz="2100" dirty="0">
                <a:solidFill>
                  <a:srgbClr val="0000FF"/>
                </a:solidFill>
              </a:rPr>
              <a:t>their </a:t>
            </a:r>
            <a:endParaRPr lang="en-GB" sz="2100" dirty="0" smtClean="0">
              <a:solidFill>
                <a:srgbClr val="0000FF"/>
              </a:solidFill>
            </a:endParaRPr>
          </a:p>
          <a:p>
            <a:r>
              <a:rPr lang="en-GB" sz="2100" dirty="0" smtClean="0">
                <a:solidFill>
                  <a:srgbClr val="0000FF"/>
                </a:solidFill>
              </a:rPr>
              <a:t>own </a:t>
            </a:r>
            <a:r>
              <a:rPr lang="en-GB" sz="2100" dirty="0">
                <a:solidFill>
                  <a:srgbClr val="0000FF"/>
                </a:solidFill>
              </a:rPr>
              <a:t>protocols, </a:t>
            </a:r>
            <a:endParaRPr lang="en-GB" sz="2100" dirty="0" smtClean="0">
              <a:solidFill>
                <a:srgbClr val="0000FF"/>
              </a:solidFill>
            </a:endParaRPr>
          </a:p>
          <a:p>
            <a:r>
              <a:rPr lang="en-GB" sz="2100" dirty="0" smtClean="0">
                <a:solidFill>
                  <a:srgbClr val="0000FF"/>
                </a:solidFill>
              </a:rPr>
              <a:t>which </a:t>
            </a:r>
            <a:r>
              <a:rPr lang="en-GB" sz="2100" dirty="0">
                <a:solidFill>
                  <a:srgbClr val="0000FF"/>
                </a:solidFill>
              </a:rPr>
              <a:t>they claim </a:t>
            </a:r>
            <a:endParaRPr lang="en-GB" sz="2100" dirty="0" smtClean="0">
              <a:solidFill>
                <a:srgbClr val="0000FF"/>
              </a:solidFill>
            </a:endParaRPr>
          </a:p>
          <a:p>
            <a:r>
              <a:rPr lang="en-GB" sz="2100" dirty="0" smtClean="0">
                <a:solidFill>
                  <a:srgbClr val="0000FF"/>
                </a:solidFill>
              </a:rPr>
              <a:t>saved </a:t>
            </a:r>
            <a:r>
              <a:rPr lang="en-GB" sz="2100" dirty="0">
                <a:solidFill>
                  <a:srgbClr val="0000FF"/>
                </a:solidFill>
              </a:rPr>
              <a:t>thousands </a:t>
            </a:r>
            <a:endParaRPr lang="en-GB" sz="2100" dirty="0" smtClean="0">
              <a:solidFill>
                <a:srgbClr val="0000FF"/>
              </a:solidFill>
            </a:endParaRPr>
          </a:p>
          <a:p>
            <a:r>
              <a:rPr lang="en-GB" sz="2100" dirty="0" smtClean="0">
                <a:solidFill>
                  <a:srgbClr val="0000FF"/>
                </a:solidFill>
              </a:rPr>
              <a:t>of </a:t>
            </a:r>
            <a:r>
              <a:rPr lang="en-GB" sz="2100" dirty="0">
                <a:solidFill>
                  <a:srgbClr val="0000FF"/>
                </a:solidFill>
              </a:rPr>
              <a:t>lives, based on </a:t>
            </a:r>
            <a:endParaRPr lang="en-GB" sz="2100" dirty="0" smtClean="0">
              <a:solidFill>
                <a:srgbClr val="0000FF"/>
              </a:solidFill>
            </a:endParaRPr>
          </a:p>
          <a:p>
            <a:r>
              <a:rPr lang="en-GB" sz="2100" dirty="0" smtClean="0">
                <a:solidFill>
                  <a:srgbClr val="0000FF"/>
                </a:solidFill>
              </a:rPr>
              <a:t>combinations </a:t>
            </a:r>
            <a:r>
              <a:rPr lang="en-GB" sz="2100" dirty="0">
                <a:solidFill>
                  <a:srgbClr val="0000FF"/>
                </a:solidFill>
              </a:rPr>
              <a:t>of </a:t>
            </a:r>
            <a:endParaRPr lang="en-GB" sz="2100" dirty="0" smtClean="0">
              <a:solidFill>
                <a:srgbClr val="0000FF"/>
              </a:solidFill>
            </a:endParaRPr>
          </a:p>
          <a:p>
            <a:r>
              <a:rPr lang="en-GB" sz="2100" dirty="0" smtClean="0">
                <a:solidFill>
                  <a:srgbClr val="0000FF"/>
                </a:solidFill>
              </a:rPr>
              <a:t>treatments </a:t>
            </a:r>
            <a:r>
              <a:rPr lang="en-GB" sz="2100" dirty="0">
                <a:solidFill>
                  <a:srgbClr val="0000FF"/>
                </a:solidFill>
              </a:rPr>
              <a:t>including </a:t>
            </a:r>
            <a:endParaRPr lang="en-GB" sz="2100" dirty="0" smtClean="0">
              <a:solidFill>
                <a:srgbClr val="0000FF"/>
              </a:solidFill>
            </a:endParaRPr>
          </a:p>
          <a:p>
            <a:r>
              <a:rPr lang="en-GB" sz="2100" b="1" dirty="0" err="1" smtClean="0">
                <a:solidFill>
                  <a:srgbClr val="0000FF"/>
                </a:solidFill>
              </a:rPr>
              <a:t>Hydroxichloroquine</a:t>
            </a:r>
            <a:endParaRPr lang="en-GB" sz="2100" b="1" dirty="0" smtClean="0">
              <a:solidFill>
                <a:srgbClr val="0000FF"/>
              </a:solidFill>
            </a:endParaRPr>
          </a:p>
          <a:p>
            <a:r>
              <a:rPr lang="en-GB" sz="2100" dirty="0">
                <a:solidFill>
                  <a:srgbClr val="0000FF"/>
                </a:solidFill>
              </a:rPr>
              <a:t>o</a:t>
            </a:r>
            <a:r>
              <a:rPr lang="en-GB" sz="2100" dirty="0" smtClean="0">
                <a:solidFill>
                  <a:srgbClr val="0000FF"/>
                </a:solidFill>
              </a:rPr>
              <a:t>r </a:t>
            </a:r>
            <a:r>
              <a:rPr lang="en-GB" sz="2100" b="1" dirty="0" err="1">
                <a:solidFill>
                  <a:srgbClr val="0000FF"/>
                </a:solidFill>
              </a:rPr>
              <a:t>I</a:t>
            </a:r>
            <a:r>
              <a:rPr lang="en-GB" sz="2100" b="1" dirty="0" err="1" smtClean="0">
                <a:solidFill>
                  <a:srgbClr val="0000FF"/>
                </a:solidFill>
              </a:rPr>
              <a:t>vermectin</a:t>
            </a:r>
            <a:r>
              <a:rPr lang="en-GB" sz="2100" dirty="0">
                <a:solidFill>
                  <a:srgbClr val="0000FF"/>
                </a:solidFill>
              </a:rPr>
              <a:t>, and </a:t>
            </a:r>
            <a:endParaRPr lang="en-GB" sz="2100" dirty="0" smtClean="0">
              <a:solidFill>
                <a:srgbClr val="0000FF"/>
              </a:solidFill>
            </a:endParaRPr>
          </a:p>
          <a:p>
            <a:r>
              <a:rPr lang="en-GB" sz="2100" dirty="0" smtClean="0">
                <a:solidFill>
                  <a:srgbClr val="0000FF"/>
                </a:solidFill>
              </a:rPr>
              <a:t>immune </a:t>
            </a:r>
            <a:r>
              <a:rPr lang="en-GB" sz="2100" dirty="0">
                <a:solidFill>
                  <a:srgbClr val="0000FF"/>
                </a:solidFill>
              </a:rPr>
              <a:t>system boosters such as </a:t>
            </a:r>
            <a:r>
              <a:rPr lang="en-GB" sz="2100" b="1" dirty="0">
                <a:solidFill>
                  <a:srgbClr val="0000FF"/>
                </a:solidFill>
              </a:rPr>
              <a:t>vitamins C and D and </a:t>
            </a:r>
            <a:r>
              <a:rPr lang="en-GB" sz="2100" b="1" dirty="0" smtClean="0">
                <a:solidFill>
                  <a:srgbClr val="0000FF"/>
                </a:solidFill>
              </a:rPr>
              <a:t>zinc</a:t>
            </a:r>
            <a:r>
              <a:rPr lang="en-GB" sz="2100" dirty="0">
                <a:solidFill>
                  <a:srgbClr val="0000FF"/>
                </a:solidFill>
              </a:rPr>
              <a:t> </a:t>
            </a:r>
            <a:r>
              <a:rPr lang="en-GB" sz="2100" dirty="0" smtClean="0">
                <a:solidFill>
                  <a:srgbClr val="0000FF"/>
                </a:solidFill>
              </a:rPr>
              <a:t>- </a:t>
            </a:r>
            <a:r>
              <a:rPr lang="en-GB" sz="2100" dirty="0">
                <a:solidFill>
                  <a:srgbClr val="0000FF"/>
                </a:solidFill>
              </a:rPr>
              <a:t>attacked as fake cures by medical authorities &amp;</a:t>
            </a:r>
            <a:r>
              <a:rPr lang="en-GB" sz="2100" dirty="0" smtClean="0">
                <a:solidFill>
                  <a:srgbClr val="0000FF"/>
                </a:solidFill>
              </a:rPr>
              <a:t> </a:t>
            </a:r>
            <a:r>
              <a:rPr lang="en-GB" sz="2100" dirty="0">
                <a:solidFill>
                  <a:srgbClr val="0000FF"/>
                </a:solidFill>
              </a:rPr>
              <a:t>mainstream </a:t>
            </a:r>
            <a:r>
              <a:rPr lang="en-GB" sz="2100" dirty="0" smtClean="0">
                <a:solidFill>
                  <a:srgbClr val="0000FF"/>
                </a:solidFill>
              </a:rPr>
              <a:t>media. </a:t>
            </a:r>
            <a:r>
              <a:rPr lang="en-GB" sz="2100" dirty="0">
                <a:solidFill>
                  <a:srgbClr val="0000FF"/>
                </a:solidFill>
              </a:rPr>
              <a:t>McCullough and </a:t>
            </a:r>
            <a:r>
              <a:rPr lang="en-GB" sz="2100" dirty="0" smtClean="0">
                <a:solidFill>
                  <a:srgbClr val="0000FF"/>
                </a:solidFill>
              </a:rPr>
              <a:t>others say these </a:t>
            </a:r>
            <a:r>
              <a:rPr lang="en-GB" sz="2100" dirty="0">
                <a:solidFill>
                  <a:srgbClr val="0000FF"/>
                </a:solidFill>
              </a:rPr>
              <a:t>e</a:t>
            </a:r>
            <a:r>
              <a:rPr lang="en-GB" sz="2100" dirty="0" smtClean="0">
                <a:solidFill>
                  <a:srgbClr val="0000FF"/>
                </a:solidFill>
              </a:rPr>
              <a:t>ffective treatments were undermined </a:t>
            </a:r>
            <a:r>
              <a:rPr lang="en-GB" sz="2100" dirty="0">
                <a:solidFill>
                  <a:srgbClr val="0000FF"/>
                </a:solidFill>
              </a:rPr>
              <a:t>to place all emphasis </a:t>
            </a:r>
            <a:r>
              <a:rPr lang="en-GB" sz="2100" dirty="0" smtClean="0">
                <a:solidFill>
                  <a:srgbClr val="0000FF"/>
                </a:solidFill>
              </a:rPr>
              <a:t>on </a:t>
            </a:r>
            <a:r>
              <a:rPr lang="en-GB" sz="2100" dirty="0">
                <a:solidFill>
                  <a:srgbClr val="0000FF"/>
                </a:solidFill>
              </a:rPr>
              <a:t>rapid deployment of </a:t>
            </a:r>
            <a:r>
              <a:rPr lang="en-GB" sz="2100" dirty="0" smtClean="0">
                <a:solidFill>
                  <a:srgbClr val="0000FF"/>
                </a:solidFill>
              </a:rPr>
              <a:t>vaccines. </a:t>
            </a:r>
            <a:r>
              <a:rPr lang="en-GB" sz="2100" dirty="0" smtClean="0">
                <a:solidFill>
                  <a:srgbClr val="000000"/>
                </a:solidFill>
              </a:rPr>
              <a:t>See:</a:t>
            </a:r>
            <a:r>
              <a:rPr lang="en-GB" sz="2000" b="1" dirty="0"/>
              <a:t> </a:t>
            </a:r>
            <a:r>
              <a:rPr lang="en-GB" sz="2000" b="1" i="1" u="sng" dirty="0"/>
              <a:t>BBC Reality </a:t>
            </a:r>
            <a:r>
              <a:rPr lang="en-GB" sz="2000" b="1" i="1" u="sng" dirty="0" smtClean="0"/>
              <a:t>Check,</a:t>
            </a:r>
            <a:r>
              <a:rPr lang="en-GB" sz="2000" b="1" dirty="0" smtClean="0"/>
              <a:t> </a:t>
            </a:r>
            <a:r>
              <a:rPr lang="en-GB" sz="2000" b="1" dirty="0"/>
              <a:t>‘</a:t>
            </a:r>
            <a:r>
              <a:rPr lang="en-GB" sz="2000" b="1" dirty="0" err="1"/>
              <a:t>Ivermectin</a:t>
            </a:r>
            <a:r>
              <a:rPr lang="en-GB" sz="2000" b="1" dirty="0"/>
              <a:t>: how false science created a </a:t>
            </a:r>
            <a:r>
              <a:rPr lang="en-GB" sz="2000" b="1" dirty="0" err="1"/>
              <a:t>Covid</a:t>
            </a:r>
            <a:r>
              <a:rPr lang="en-GB" sz="2000" b="1" dirty="0"/>
              <a:t> “miracle” drug</a:t>
            </a:r>
            <a:r>
              <a:rPr lang="en-GB" sz="2000" b="1" dirty="0" smtClean="0"/>
              <a:t>’, </a:t>
            </a:r>
            <a:r>
              <a:rPr lang="en-GB" sz="2000" dirty="0"/>
              <a:t>6 Oct 2021. </a:t>
            </a:r>
            <a:r>
              <a:rPr lang="en-GB" sz="2000" dirty="0" smtClean="0"/>
              <a:t> </a:t>
            </a:r>
            <a:r>
              <a:rPr lang="en-GB" sz="2000" b="1" u="sng" dirty="0" smtClean="0"/>
              <a:t>Art Moore</a:t>
            </a:r>
            <a:r>
              <a:rPr lang="en-GB" sz="2000" b="1" dirty="0" smtClean="0"/>
              <a:t>, </a:t>
            </a:r>
            <a:r>
              <a:rPr lang="en-GB" sz="2000" b="1" dirty="0"/>
              <a:t>‘Dr </a:t>
            </a:r>
            <a:r>
              <a:rPr lang="en-GB" sz="2000" b="1" dirty="0" err="1"/>
              <a:t>Zelenko</a:t>
            </a:r>
            <a:r>
              <a:rPr lang="en-GB" sz="2000" b="1" dirty="0"/>
              <a:t>: We could have ended pandemic long ago’</a:t>
            </a:r>
            <a:r>
              <a:rPr lang="en-GB" sz="2000" dirty="0"/>
              <a:t>, </a:t>
            </a:r>
            <a:r>
              <a:rPr lang="en-GB" sz="2000" i="1" dirty="0"/>
              <a:t>Citizens </a:t>
            </a:r>
            <a:r>
              <a:rPr lang="en-GB" sz="2000" i="1" dirty="0" smtClean="0"/>
              <a:t>Journal, </a:t>
            </a:r>
            <a:r>
              <a:rPr lang="en-GB" sz="2000" dirty="0"/>
              <a:t>10 Feb 2022.</a:t>
            </a:r>
            <a:r>
              <a:rPr lang="en-GB" sz="2000" i="1" dirty="0" smtClean="0"/>
              <a:t> </a:t>
            </a:r>
            <a:r>
              <a:rPr lang="en-GB" sz="2000" i="1" dirty="0"/>
              <a:t> </a:t>
            </a:r>
            <a:r>
              <a:rPr lang="en-GB" sz="2000" i="1" dirty="0" smtClean="0"/>
              <a:t> </a:t>
            </a:r>
            <a:r>
              <a:rPr lang="en-GB" sz="2000" b="1" u="sng" dirty="0" smtClean="0"/>
              <a:t>Michel </a:t>
            </a:r>
            <a:r>
              <a:rPr lang="en-GB" sz="2000" b="1" u="sng" dirty="0" err="1" smtClean="0"/>
              <a:t>Chossudovsky</a:t>
            </a:r>
            <a:r>
              <a:rPr lang="en-GB" sz="2000" b="1" dirty="0" smtClean="0"/>
              <a:t>, </a:t>
            </a:r>
            <a:r>
              <a:rPr lang="en-US" sz="2000" b="1" i="1" dirty="0"/>
              <a:t>The 2020-2021 Worldwide Corona </a:t>
            </a:r>
            <a:r>
              <a:rPr lang="en-US" sz="2000" b="1" i="1" dirty="0" smtClean="0"/>
              <a:t>Crisis</a:t>
            </a:r>
            <a:r>
              <a:rPr lang="en-US" sz="2000" i="1" dirty="0" smtClean="0"/>
              <a:t>, </a:t>
            </a:r>
            <a:r>
              <a:rPr lang="en-US" sz="2000" dirty="0"/>
              <a:t>E-</a:t>
            </a:r>
            <a:r>
              <a:rPr lang="en-US" sz="2000" dirty="0" smtClean="0"/>
              <a:t>book at Global Research, 2022 </a:t>
            </a:r>
            <a:endParaRPr lang="en-US" sz="2000" b="1" dirty="0"/>
          </a:p>
        </p:txBody>
      </p:sp>
    </p:spTree>
    <p:extLst>
      <p:ext uri="{BB962C8B-B14F-4D97-AF65-F5344CB8AC3E}">
        <p14:creationId xmlns:p14="http://schemas.microsoft.com/office/powerpoint/2010/main" val="28403633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7217360"/>
          </a:xfrm>
          <a:prstGeom prst="rect">
            <a:avLst/>
          </a:prstGeom>
        </p:spPr>
        <p:txBody>
          <a:bodyPr wrap="square">
            <a:spAutoFit/>
          </a:bodyPr>
          <a:lstStyle/>
          <a:p>
            <a:r>
              <a:rPr lang="en-GB" sz="2400" b="1" dirty="0" smtClean="0">
                <a:solidFill>
                  <a:srgbClr val="0000FF"/>
                </a:solidFill>
              </a:rPr>
              <a:t>How politics corrupted science </a:t>
            </a:r>
            <a:r>
              <a:rPr lang="mr-IN" sz="2400" dirty="0" smtClean="0">
                <a:solidFill>
                  <a:srgbClr val="0000FF"/>
                </a:solidFill>
              </a:rPr>
              <a:t>–</a:t>
            </a:r>
            <a:r>
              <a:rPr lang="en-GB" sz="2400" dirty="0" smtClean="0">
                <a:solidFill>
                  <a:srgbClr val="0000FF"/>
                </a:solidFill>
              </a:rPr>
              <a:t> talk by </a:t>
            </a:r>
            <a:r>
              <a:rPr lang="en-GB" sz="2400" b="1" dirty="0" smtClean="0">
                <a:solidFill>
                  <a:srgbClr val="0000FF"/>
                </a:solidFill>
              </a:rPr>
              <a:t>Dr </a:t>
            </a:r>
            <a:r>
              <a:rPr lang="en-GB" sz="2400" b="1" dirty="0" err="1" smtClean="0">
                <a:solidFill>
                  <a:srgbClr val="0000FF"/>
                </a:solidFill>
              </a:rPr>
              <a:t>Vinay</a:t>
            </a:r>
            <a:r>
              <a:rPr lang="en-GB" sz="2400" b="1" dirty="0" smtClean="0">
                <a:solidFill>
                  <a:srgbClr val="0000FF"/>
                </a:solidFill>
              </a:rPr>
              <a:t> Prasad</a:t>
            </a:r>
            <a:r>
              <a:rPr lang="en-GB" sz="2400" dirty="0" smtClean="0">
                <a:solidFill>
                  <a:srgbClr val="0000FF"/>
                </a:solidFill>
              </a:rPr>
              <a:t>, a practising </a:t>
            </a:r>
            <a:r>
              <a:rPr lang="en-GB" sz="2400" dirty="0" err="1" smtClean="0">
                <a:solidFill>
                  <a:srgbClr val="0000FF"/>
                </a:solidFill>
              </a:rPr>
              <a:t>hemotologist</a:t>
            </a:r>
            <a:r>
              <a:rPr lang="en-GB" sz="2400" dirty="0" smtClean="0">
                <a:solidFill>
                  <a:srgbClr val="0000FF"/>
                </a:solidFill>
              </a:rPr>
              <a:t> &amp; oncologist &amp; </a:t>
            </a:r>
            <a:r>
              <a:rPr lang="en-GB" sz="2400" dirty="0" err="1" smtClean="0">
                <a:solidFill>
                  <a:srgbClr val="0000FF"/>
                </a:solidFill>
              </a:rPr>
              <a:t>asst</a:t>
            </a:r>
            <a:r>
              <a:rPr lang="en-GB" sz="2400" dirty="0" smtClean="0">
                <a:solidFill>
                  <a:srgbClr val="0000FF"/>
                </a:solidFill>
              </a:rPr>
              <a:t> professor in </a:t>
            </a:r>
            <a:r>
              <a:rPr lang="en-GB" sz="2400" dirty="0" err="1" smtClean="0">
                <a:solidFill>
                  <a:srgbClr val="0000FF"/>
                </a:solidFill>
              </a:rPr>
              <a:t>Dept</a:t>
            </a:r>
            <a:r>
              <a:rPr lang="en-GB" sz="2400" dirty="0" smtClean="0">
                <a:solidFill>
                  <a:srgbClr val="0000FF"/>
                </a:solidFill>
              </a:rPr>
              <a:t> of epidemiology &amp; biostatistics at University of California, San Francisco </a:t>
            </a:r>
            <a:endParaRPr lang="en-GB" sz="2400" b="1" dirty="0" smtClean="0">
              <a:solidFill>
                <a:srgbClr val="0000FF"/>
              </a:solidFill>
            </a:endParaRPr>
          </a:p>
          <a:p>
            <a:r>
              <a:rPr lang="en-GB" sz="2400" dirty="0" smtClean="0">
                <a:solidFill>
                  <a:srgbClr val="0000FF"/>
                </a:solidFill>
              </a:rPr>
              <a:t>	Many doctors, virologists &amp; other health professionals and scientists started speaking out, questioning </a:t>
            </a:r>
            <a:r>
              <a:rPr lang="en-GB" sz="2400" dirty="0" err="1" smtClean="0">
                <a:solidFill>
                  <a:srgbClr val="0000FF"/>
                </a:solidFill>
              </a:rPr>
              <a:t>covid</a:t>
            </a:r>
            <a:r>
              <a:rPr lang="en-GB" sz="2400" dirty="0" smtClean="0">
                <a:solidFill>
                  <a:srgbClr val="0000FF"/>
                </a:solidFill>
              </a:rPr>
              <a:t> statistics as well as treatment protocols. Vera </a:t>
            </a:r>
            <a:r>
              <a:rPr lang="en-GB" sz="2400" dirty="0" err="1" smtClean="0">
                <a:solidFill>
                  <a:srgbClr val="0000FF"/>
                </a:solidFill>
              </a:rPr>
              <a:t>Sharav</a:t>
            </a:r>
            <a:r>
              <a:rPr lang="en-GB" sz="2400" dirty="0" smtClean="0">
                <a:solidFill>
                  <a:srgbClr val="0000FF"/>
                </a:solidFill>
              </a:rPr>
              <a:t>, as a Jewish holocaust survivor, drew attention to the role of Nazi doctors in violating their Hippocratic oath to do no harm when they implemented eugenic policies, asking if doctors implementing </a:t>
            </a:r>
            <a:r>
              <a:rPr lang="en-GB" sz="2400" dirty="0" err="1" smtClean="0">
                <a:solidFill>
                  <a:srgbClr val="0000FF"/>
                </a:solidFill>
              </a:rPr>
              <a:t>covid</a:t>
            </a:r>
            <a:r>
              <a:rPr lang="en-GB" sz="2400" dirty="0" smtClean="0">
                <a:solidFill>
                  <a:srgbClr val="0000FF"/>
                </a:solidFill>
              </a:rPr>
              <a:t> policies may be similarly guilty?</a:t>
            </a:r>
          </a:p>
          <a:p>
            <a:r>
              <a:rPr lang="en-GB" sz="2400" dirty="0" smtClean="0">
                <a:solidFill>
                  <a:srgbClr val="0000FF"/>
                </a:solidFill>
              </a:rPr>
              <a:t>	In </a:t>
            </a:r>
            <a:r>
              <a:rPr lang="en-GB" sz="2400" dirty="0">
                <a:solidFill>
                  <a:srgbClr val="0000FF"/>
                </a:solidFill>
              </a:rPr>
              <a:t>many countries </a:t>
            </a:r>
            <a:r>
              <a:rPr lang="en-GB" sz="2400" dirty="0" smtClean="0">
                <a:solidFill>
                  <a:srgbClr val="0000FF"/>
                </a:solidFill>
              </a:rPr>
              <a:t>right </a:t>
            </a:r>
            <a:r>
              <a:rPr lang="en-GB" sz="2400" dirty="0">
                <a:solidFill>
                  <a:srgbClr val="0000FF"/>
                </a:solidFill>
              </a:rPr>
              <a:t>wing </a:t>
            </a:r>
            <a:r>
              <a:rPr lang="en-GB" sz="2400" dirty="0" smtClean="0">
                <a:solidFill>
                  <a:srgbClr val="0000FF"/>
                </a:solidFill>
              </a:rPr>
              <a:t>politicians have been at </a:t>
            </a:r>
            <a:r>
              <a:rPr lang="en-GB" sz="2400" dirty="0">
                <a:solidFill>
                  <a:srgbClr val="0000FF"/>
                </a:solidFill>
              </a:rPr>
              <a:t>the forefront of denying </a:t>
            </a:r>
            <a:r>
              <a:rPr lang="en-GB" sz="2400" dirty="0" smtClean="0">
                <a:solidFill>
                  <a:srgbClr val="0000FF"/>
                </a:solidFill>
              </a:rPr>
              <a:t>mainstream narrative - </a:t>
            </a:r>
            <a:r>
              <a:rPr lang="en-GB" sz="2400" dirty="0">
                <a:solidFill>
                  <a:srgbClr val="0000FF"/>
                </a:solidFill>
              </a:rPr>
              <a:t>Presidents Trump &amp;</a:t>
            </a:r>
            <a:r>
              <a:rPr lang="en-GB" sz="2400" dirty="0" smtClean="0">
                <a:solidFill>
                  <a:srgbClr val="0000FF"/>
                </a:solidFill>
              </a:rPr>
              <a:t> </a:t>
            </a:r>
            <a:r>
              <a:rPr lang="en-GB" sz="2400" dirty="0" err="1" smtClean="0">
                <a:solidFill>
                  <a:srgbClr val="0000FF"/>
                </a:solidFill>
              </a:rPr>
              <a:t>Bolsonaro</a:t>
            </a:r>
            <a:r>
              <a:rPr lang="en-GB" sz="2400" dirty="0" smtClean="0">
                <a:solidFill>
                  <a:srgbClr val="0000FF"/>
                </a:solidFill>
              </a:rPr>
              <a:t>! - </a:t>
            </a:r>
            <a:r>
              <a:rPr lang="en-GB" sz="2400" dirty="0">
                <a:solidFill>
                  <a:srgbClr val="0000FF"/>
                </a:solidFill>
              </a:rPr>
              <a:t>while </a:t>
            </a:r>
            <a:r>
              <a:rPr lang="en-GB" sz="2400" dirty="0" smtClean="0">
                <a:solidFill>
                  <a:srgbClr val="0000FF"/>
                </a:solidFill>
              </a:rPr>
              <a:t>left wing largely </a:t>
            </a:r>
            <a:r>
              <a:rPr lang="en-GB" sz="2400" dirty="0">
                <a:solidFill>
                  <a:srgbClr val="0000FF"/>
                </a:solidFill>
              </a:rPr>
              <a:t>quiescent and compliant. Not </a:t>
            </a:r>
            <a:r>
              <a:rPr lang="en-GB" sz="2400" dirty="0" smtClean="0">
                <a:solidFill>
                  <a:srgbClr val="0000FF"/>
                </a:solidFill>
              </a:rPr>
              <a:t>all though</a:t>
            </a:r>
            <a:r>
              <a:rPr lang="en-GB" sz="2400" dirty="0">
                <a:solidFill>
                  <a:srgbClr val="0000FF"/>
                </a:solidFill>
              </a:rPr>
              <a:t>:</a:t>
            </a:r>
            <a:r>
              <a:rPr lang="en-GB" sz="2400" dirty="0" smtClean="0">
                <a:solidFill>
                  <a:srgbClr val="0000FF"/>
                </a:solidFill>
              </a:rPr>
              <a:t> e.g. </a:t>
            </a:r>
          </a:p>
          <a:p>
            <a:endParaRPr lang="en-GB" sz="1100" b="1" u="sng" dirty="0">
              <a:solidFill>
                <a:srgbClr val="0000FF"/>
              </a:solidFill>
            </a:endParaRPr>
          </a:p>
          <a:p>
            <a:r>
              <a:rPr lang="en-GB" sz="2400" b="1" u="sng" dirty="0" smtClean="0">
                <a:solidFill>
                  <a:srgbClr val="0000FF"/>
                </a:solidFill>
              </a:rPr>
              <a:t>Michel </a:t>
            </a:r>
            <a:r>
              <a:rPr lang="en-GB" sz="2400" b="1" u="sng" dirty="0" err="1">
                <a:solidFill>
                  <a:srgbClr val="0000FF"/>
                </a:solidFill>
              </a:rPr>
              <a:t>Chossudovsky</a:t>
            </a:r>
            <a:r>
              <a:rPr lang="en-GB" sz="2000" b="1" dirty="0" smtClean="0"/>
              <a:t>, </a:t>
            </a:r>
            <a:r>
              <a:rPr lang="en-US" sz="2000" b="1" i="1" dirty="0"/>
              <a:t>The Worldwide Corona Crisis</a:t>
            </a:r>
            <a:r>
              <a:rPr lang="en-US" sz="2000" i="1" dirty="0"/>
              <a:t>, </a:t>
            </a:r>
            <a:r>
              <a:rPr lang="en-US" sz="2000" dirty="0"/>
              <a:t>E-</a:t>
            </a:r>
            <a:r>
              <a:rPr lang="en-US" sz="2000" dirty="0" smtClean="0"/>
              <a:t>book, 2022.</a:t>
            </a:r>
            <a:endParaRPr lang="en-GB" sz="2000" dirty="0" smtClean="0">
              <a:solidFill>
                <a:srgbClr val="0000FF"/>
              </a:solidFill>
            </a:endParaRPr>
          </a:p>
          <a:p>
            <a:r>
              <a:rPr lang="en-US" sz="2000" b="1" u="sng" dirty="0" err="1" smtClean="0"/>
              <a:t>Dr</a:t>
            </a:r>
            <a:r>
              <a:rPr lang="en-US" sz="2000" b="1" u="sng" dirty="0" smtClean="0"/>
              <a:t> </a:t>
            </a:r>
            <a:r>
              <a:rPr lang="en-US" sz="2000" b="1" u="sng" dirty="0"/>
              <a:t>Karina </a:t>
            </a:r>
            <a:r>
              <a:rPr lang="en-US" sz="2000" b="1" u="sng" dirty="0" smtClean="0"/>
              <a:t>Reiss and </a:t>
            </a:r>
            <a:r>
              <a:rPr lang="en-US" sz="2000" b="1" u="sng" dirty="0" err="1"/>
              <a:t>Dr</a:t>
            </a:r>
            <a:r>
              <a:rPr lang="en-US" sz="2000" b="1" u="sng" dirty="0"/>
              <a:t> </a:t>
            </a:r>
            <a:r>
              <a:rPr lang="en-US" sz="2000" b="1" u="sng" dirty="0" err="1"/>
              <a:t>Sucharit</a:t>
            </a:r>
            <a:r>
              <a:rPr lang="en-US" sz="2000" b="1" u="sng" dirty="0"/>
              <a:t> </a:t>
            </a:r>
            <a:r>
              <a:rPr lang="en-US" sz="2000" b="1" u="sng" dirty="0" err="1" smtClean="0"/>
              <a:t>Bhakdi</a:t>
            </a:r>
            <a:r>
              <a:rPr lang="en-US" sz="2000" b="1" dirty="0"/>
              <a:t>,</a:t>
            </a:r>
            <a:r>
              <a:rPr lang="en-US" sz="2000" b="1" dirty="0" smtClean="0"/>
              <a:t> </a:t>
            </a:r>
            <a:r>
              <a:rPr lang="en-US" sz="2000" b="1" i="1" dirty="0" smtClean="0"/>
              <a:t>Corona </a:t>
            </a:r>
            <a:r>
              <a:rPr lang="en-US" sz="2000" b="1" i="1" dirty="0"/>
              <a:t>false alarm? Facts and </a:t>
            </a:r>
            <a:r>
              <a:rPr lang="en-US" sz="2000" b="1" i="1" dirty="0" smtClean="0"/>
              <a:t>Figures, </a:t>
            </a:r>
            <a:r>
              <a:rPr lang="en-US" sz="2000" dirty="0" smtClean="0"/>
              <a:t>2020</a:t>
            </a:r>
            <a:r>
              <a:rPr lang="en-US" sz="2000" dirty="0"/>
              <a:t>.</a:t>
            </a:r>
            <a:r>
              <a:rPr lang="en-US" sz="2000" b="1" dirty="0"/>
              <a:t> </a:t>
            </a:r>
            <a:r>
              <a:rPr lang="en-GB" sz="2000" b="1" dirty="0" smtClean="0"/>
              <a:t> </a:t>
            </a:r>
            <a:endParaRPr lang="en-GB" sz="2000" b="1" dirty="0" smtClean="0">
              <a:solidFill>
                <a:srgbClr val="0000FF"/>
              </a:solidFill>
            </a:endParaRPr>
          </a:p>
          <a:p>
            <a:r>
              <a:rPr lang="en-GB" sz="2000" b="1" u="sng" dirty="0" smtClean="0"/>
              <a:t>Vera </a:t>
            </a:r>
            <a:r>
              <a:rPr lang="en-GB" sz="2000" b="1" u="sng" dirty="0" err="1" smtClean="0"/>
              <a:t>Sharav</a:t>
            </a:r>
            <a:r>
              <a:rPr lang="en-GB" sz="2000" b="1" dirty="0"/>
              <a:t>, </a:t>
            </a:r>
            <a:r>
              <a:rPr lang="en-GB" sz="2000" b="1" dirty="0" smtClean="0"/>
              <a:t>‘</a:t>
            </a:r>
            <a:r>
              <a:rPr lang="en-GB" sz="2000" b="1" dirty="0"/>
              <a:t>Interview of Israeli holocaust survivor Vera </a:t>
            </a:r>
            <a:r>
              <a:rPr lang="en-GB" sz="2000" b="1" dirty="0" err="1"/>
              <a:t>Sharav</a:t>
            </a:r>
            <a:r>
              <a:rPr lang="en-GB" sz="2000" b="1" dirty="0"/>
              <a:t> with Dr </a:t>
            </a:r>
            <a:r>
              <a:rPr lang="en-GB" sz="2000" b="1" dirty="0" err="1"/>
              <a:t>Reinar</a:t>
            </a:r>
            <a:r>
              <a:rPr lang="en-GB" sz="2000" b="1" dirty="0"/>
              <a:t> </a:t>
            </a:r>
            <a:r>
              <a:rPr lang="en-GB" sz="2000" b="1" dirty="0" err="1" smtClean="0"/>
              <a:t>Fuellmich</a:t>
            </a:r>
            <a:r>
              <a:rPr lang="en-GB" sz="2000" b="1" dirty="0" smtClean="0"/>
              <a:t>’</a:t>
            </a:r>
            <a:r>
              <a:rPr lang="en-GB" sz="2000" dirty="0" smtClean="0"/>
              <a:t> </a:t>
            </a:r>
            <a:r>
              <a:rPr lang="en-GB" sz="2000" dirty="0"/>
              <a:t>(German lawyer</a:t>
            </a:r>
            <a:r>
              <a:rPr lang="en-GB" sz="2000" dirty="0" smtClean="0"/>
              <a:t>), </a:t>
            </a:r>
            <a:r>
              <a:rPr lang="en-GB" sz="2000" dirty="0"/>
              <a:t>27 July 2021. </a:t>
            </a:r>
            <a:endParaRPr lang="en-GB" sz="2000" u="sng" dirty="0" smtClean="0"/>
          </a:p>
          <a:p>
            <a:r>
              <a:rPr lang="en-GB" sz="2000" b="1" u="sng" dirty="0" smtClean="0"/>
              <a:t>Dr </a:t>
            </a:r>
            <a:r>
              <a:rPr lang="en-GB" sz="2000" b="1" u="sng" dirty="0" err="1" smtClean="0"/>
              <a:t>Vinay</a:t>
            </a:r>
            <a:r>
              <a:rPr lang="en-GB" sz="2000" b="1" u="sng" dirty="0"/>
              <a:t> </a:t>
            </a:r>
            <a:r>
              <a:rPr lang="en-GB" sz="2000" b="1" u="sng" dirty="0" smtClean="0"/>
              <a:t>Prasad</a:t>
            </a:r>
            <a:r>
              <a:rPr lang="en-GB" sz="2000" b="1" dirty="0" smtClean="0"/>
              <a:t>, ‘</a:t>
            </a:r>
            <a:r>
              <a:rPr lang="en-GB" sz="2000" b="1" dirty="0"/>
              <a:t>How politics corrupted science: Dr </a:t>
            </a:r>
            <a:r>
              <a:rPr lang="en-GB" sz="2000" b="1" dirty="0" err="1"/>
              <a:t>Vinay</a:t>
            </a:r>
            <a:r>
              <a:rPr lang="en-GB" sz="2000" b="1" dirty="0"/>
              <a:t> Prasad on </a:t>
            </a:r>
            <a:r>
              <a:rPr lang="en-GB" sz="2000" b="1" dirty="0" err="1"/>
              <a:t>covid</a:t>
            </a:r>
            <a:r>
              <a:rPr lang="en-GB" sz="2000" b="1" dirty="0"/>
              <a:t>’, </a:t>
            </a:r>
            <a:r>
              <a:rPr lang="en-GB" sz="2000" dirty="0" smtClean="0"/>
              <a:t>interview </a:t>
            </a:r>
            <a:r>
              <a:rPr lang="en-GB" sz="2000" dirty="0"/>
              <a:t>at </a:t>
            </a:r>
            <a:r>
              <a:rPr lang="en-GB" sz="2000" i="1" dirty="0"/>
              <a:t>Reason</a:t>
            </a:r>
            <a:r>
              <a:rPr lang="en-GB" sz="2000" i="1" dirty="0" smtClean="0"/>
              <a:t>, </a:t>
            </a:r>
            <a:r>
              <a:rPr lang="en-GB" sz="2000" dirty="0"/>
              <a:t>21 March 2022. </a:t>
            </a:r>
            <a:endParaRPr lang="en-GB" sz="2000" dirty="0" smtClean="0"/>
          </a:p>
          <a:p>
            <a:r>
              <a:rPr lang="en-GB" sz="2000" b="1" u="sng" dirty="0"/>
              <a:t>Leonard C. Goodman</a:t>
            </a:r>
            <a:r>
              <a:rPr lang="en-GB" sz="2000" b="1" dirty="0"/>
              <a:t>, 2022. ‘Beware the Fact-Checkers’</a:t>
            </a:r>
            <a:r>
              <a:rPr lang="en-GB" sz="2000" dirty="0"/>
              <a:t>, Chapter Six in Malone </a:t>
            </a:r>
            <a:r>
              <a:rPr lang="en-GB" sz="2000" dirty="0" smtClean="0"/>
              <a:t>book</a:t>
            </a:r>
          </a:p>
          <a:p>
            <a:endParaRPr lang="en-US" sz="1100" dirty="0"/>
          </a:p>
        </p:txBody>
      </p:sp>
    </p:spTree>
    <p:extLst>
      <p:ext uri="{BB962C8B-B14F-4D97-AF65-F5344CB8AC3E}">
        <p14:creationId xmlns:p14="http://schemas.microsoft.com/office/powerpoint/2010/main" val="38050461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217361"/>
          </a:xfrm>
          <a:prstGeom prst="rect">
            <a:avLst/>
          </a:prstGeom>
        </p:spPr>
        <p:txBody>
          <a:bodyPr wrap="square">
            <a:spAutoFit/>
          </a:bodyPr>
          <a:lstStyle/>
          <a:p>
            <a:r>
              <a:rPr lang="en-GB" sz="2300" dirty="0" err="1">
                <a:solidFill>
                  <a:srgbClr val="0000FF"/>
                </a:solidFill>
              </a:rPr>
              <a:t>Remdesivir</a:t>
            </a:r>
            <a:r>
              <a:rPr lang="en-GB" sz="2300" dirty="0">
                <a:solidFill>
                  <a:srgbClr val="0000FF"/>
                </a:solidFill>
              </a:rPr>
              <a:t> was approved, under </a:t>
            </a:r>
            <a:r>
              <a:rPr lang="en-GB" sz="2300" dirty="0" err="1">
                <a:solidFill>
                  <a:srgbClr val="0000FF"/>
                </a:solidFill>
              </a:rPr>
              <a:t>Fauci</a:t>
            </a:r>
            <a:r>
              <a:rPr lang="en-GB" sz="2300" dirty="0">
                <a:solidFill>
                  <a:srgbClr val="0000FF"/>
                </a:solidFill>
              </a:rPr>
              <a:t> as Chief Medical Adviser to the White House</a:t>
            </a:r>
            <a:r>
              <a:rPr lang="en-GB" sz="2300" dirty="0" smtClean="0">
                <a:solidFill>
                  <a:srgbClr val="0000FF"/>
                </a:solidFill>
              </a:rPr>
              <a:t>, </a:t>
            </a:r>
            <a:r>
              <a:rPr lang="en-GB" sz="2300" dirty="0">
                <a:solidFill>
                  <a:srgbClr val="0000FF"/>
                </a:solidFill>
              </a:rPr>
              <a:t>as research on vaccine speeded </a:t>
            </a:r>
            <a:r>
              <a:rPr lang="en-GB" sz="2300" dirty="0" smtClean="0">
                <a:solidFill>
                  <a:srgbClr val="0000FF"/>
                </a:solidFill>
              </a:rPr>
              <a:t>up in 2020. Evidence </a:t>
            </a:r>
            <a:r>
              <a:rPr lang="en-GB" sz="2300" dirty="0">
                <a:solidFill>
                  <a:srgbClr val="0000FF"/>
                </a:solidFill>
              </a:rPr>
              <a:t>brought by </a:t>
            </a:r>
            <a:r>
              <a:rPr lang="en-GB" sz="2300" b="1" dirty="0">
                <a:solidFill>
                  <a:srgbClr val="0000FF"/>
                </a:solidFill>
              </a:rPr>
              <a:t>Dr Bryan </a:t>
            </a:r>
            <a:r>
              <a:rPr lang="en-GB" sz="2300" b="1" dirty="0" err="1">
                <a:solidFill>
                  <a:srgbClr val="0000FF"/>
                </a:solidFill>
              </a:rPr>
              <a:t>Ardis</a:t>
            </a:r>
            <a:r>
              <a:rPr lang="en-GB" sz="2300" dirty="0">
                <a:solidFill>
                  <a:srgbClr val="0000FF"/>
                </a:solidFill>
              </a:rPr>
              <a:t> suggests that </a:t>
            </a:r>
            <a:r>
              <a:rPr lang="en-GB" sz="2300" dirty="0" smtClean="0">
                <a:solidFill>
                  <a:srgbClr val="0000FF"/>
                </a:solidFill>
              </a:rPr>
              <a:t>many </a:t>
            </a:r>
            <a:r>
              <a:rPr lang="en-GB" sz="2300" dirty="0" err="1">
                <a:solidFill>
                  <a:srgbClr val="0000FF"/>
                </a:solidFill>
              </a:rPr>
              <a:t>covid</a:t>
            </a:r>
            <a:r>
              <a:rPr lang="en-GB" sz="2300" dirty="0">
                <a:solidFill>
                  <a:srgbClr val="0000FF"/>
                </a:solidFill>
              </a:rPr>
              <a:t> patients who died in hospital actually died of organ failure due to this </a:t>
            </a:r>
            <a:r>
              <a:rPr lang="en-GB" sz="2300" dirty="0" err="1" smtClean="0">
                <a:solidFill>
                  <a:srgbClr val="0000FF"/>
                </a:solidFill>
              </a:rPr>
              <a:t>Remdesivir</a:t>
            </a:r>
            <a:r>
              <a:rPr lang="en-GB" sz="2300" dirty="0" smtClean="0">
                <a:solidFill>
                  <a:srgbClr val="0000FF"/>
                </a:solidFill>
              </a:rPr>
              <a:t>. After his </a:t>
            </a:r>
            <a:r>
              <a:rPr lang="en-GB" sz="2300" dirty="0">
                <a:solidFill>
                  <a:srgbClr val="0000FF"/>
                </a:solidFill>
              </a:rPr>
              <a:t>own father-in-law died in hospital of kidney failure after receiving it, </a:t>
            </a:r>
            <a:r>
              <a:rPr lang="en-GB" sz="2300" dirty="0" smtClean="0">
                <a:solidFill>
                  <a:srgbClr val="0000FF"/>
                </a:solidFill>
              </a:rPr>
              <a:t>he </a:t>
            </a:r>
            <a:r>
              <a:rPr lang="en-GB" sz="2300" dirty="0">
                <a:solidFill>
                  <a:srgbClr val="0000FF"/>
                </a:solidFill>
              </a:rPr>
              <a:t>found that tests had already shown that </a:t>
            </a:r>
            <a:r>
              <a:rPr lang="en-GB" sz="2300" dirty="0" err="1">
                <a:solidFill>
                  <a:srgbClr val="0000FF"/>
                </a:solidFill>
              </a:rPr>
              <a:t>Remdesivir</a:t>
            </a:r>
            <a:r>
              <a:rPr lang="en-GB" sz="2300" dirty="0">
                <a:solidFill>
                  <a:srgbClr val="0000FF"/>
                </a:solidFill>
              </a:rPr>
              <a:t> is highly toxic to the kidneys, leading to overall organ collapse. </a:t>
            </a:r>
            <a:r>
              <a:rPr lang="en-GB" sz="2300" dirty="0" smtClean="0">
                <a:solidFill>
                  <a:srgbClr val="0000FF"/>
                </a:solidFill>
              </a:rPr>
              <a:t>A Gilead </a:t>
            </a:r>
            <a:r>
              <a:rPr lang="en-GB" sz="2300" dirty="0" err="1">
                <a:solidFill>
                  <a:srgbClr val="0000FF"/>
                </a:solidFill>
              </a:rPr>
              <a:t>R</a:t>
            </a:r>
            <a:r>
              <a:rPr lang="en-GB" sz="2300" dirty="0" err="1" smtClean="0">
                <a:solidFill>
                  <a:srgbClr val="0000FF"/>
                </a:solidFill>
              </a:rPr>
              <a:t>emdesivir</a:t>
            </a:r>
            <a:r>
              <a:rPr lang="en-GB" sz="2300" dirty="0" smtClean="0">
                <a:solidFill>
                  <a:srgbClr val="0000FF"/>
                </a:solidFill>
              </a:rPr>
              <a:t> treatment sells for $3,000, a </a:t>
            </a:r>
            <a:r>
              <a:rPr lang="en-GB" sz="2300" dirty="0" err="1">
                <a:solidFill>
                  <a:srgbClr val="0000FF"/>
                </a:solidFill>
              </a:rPr>
              <a:t>H</a:t>
            </a:r>
            <a:r>
              <a:rPr lang="en-GB" sz="2300" dirty="0" err="1" smtClean="0">
                <a:solidFill>
                  <a:srgbClr val="0000FF"/>
                </a:solidFill>
              </a:rPr>
              <a:t>ydroxychloroquine</a:t>
            </a:r>
            <a:r>
              <a:rPr lang="en-GB" sz="2300" dirty="0" smtClean="0">
                <a:solidFill>
                  <a:srgbClr val="0000FF"/>
                </a:solidFill>
              </a:rPr>
              <a:t> treatment for $20</a:t>
            </a:r>
            <a:r>
              <a:rPr lang="mr-IN" sz="2300" dirty="0" smtClean="0">
                <a:solidFill>
                  <a:srgbClr val="0000FF"/>
                </a:solidFill>
              </a:rPr>
              <a:t>…</a:t>
            </a:r>
            <a:r>
              <a:rPr lang="en-GB" sz="2300" dirty="0" smtClean="0">
                <a:solidFill>
                  <a:srgbClr val="0000FF"/>
                </a:solidFill>
              </a:rPr>
              <a:t> Were ‘randomized trials’ skewed against </a:t>
            </a:r>
            <a:r>
              <a:rPr lang="en-GB" sz="2300" dirty="0" err="1" smtClean="0">
                <a:solidFill>
                  <a:srgbClr val="0000FF"/>
                </a:solidFill>
              </a:rPr>
              <a:t>Hydroxichloroquine</a:t>
            </a:r>
            <a:r>
              <a:rPr lang="en-GB" sz="2300" dirty="0" smtClean="0">
                <a:solidFill>
                  <a:srgbClr val="0000FF"/>
                </a:solidFill>
              </a:rPr>
              <a:t> (dose too high &amp; not counterbalanced by zinc) and </a:t>
            </a:r>
            <a:r>
              <a:rPr lang="en-GB" sz="2300" dirty="0" err="1">
                <a:solidFill>
                  <a:srgbClr val="0000FF"/>
                </a:solidFill>
              </a:rPr>
              <a:t>I</a:t>
            </a:r>
            <a:r>
              <a:rPr lang="en-GB" sz="2300" dirty="0" err="1" smtClean="0">
                <a:solidFill>
                  <a:srgbClr val="0000FF"/>
                </a:solidFill>
              </a:rPr>
              <a:t>vermectin</a:t>
            </a:r>
            <a:r>
              <a:rPr lang="en-GB" sz="2300" dirty="0" smtClean="0">
                <a:solidFill>
                  <a:srgbClr val="0000FF"/>
                </a:solidFill>
              </a:rPr>
              <a:t> &amp; in favour of </a:t>
            </a:r>
            <a:r>
              <a:rPr lang="en-GB" sz="2300" dirty="0" err="1" smtClean="0">
                <a:solidFill>
                  <a:srgbClr val="0000FF"/>
                </a:solidFill>
              </a:rPr>
              <a:t>Remdesivir</a:t>
            </a:r>
            <a:r>
              <a:rPr lang="mr-IN" sz="2300" dirty="0" smtClean="0">
                <a:solidFill>
                  <a:srgbClr val="0000FF"/>
                </a:solidFill>
              </a:rPr>
              <a:t>…</a:t>
            </a:r>
            <a:r>
              <a:rPr lang="en-GB" sz="2300" dirty="0" smtClean="0">
                <a:solidFill>
                  <a:srgbClr val="0000FF"/>
                </a:solidFill>
              </a:rPr>
              <a:t>?</a:t>
            </a:r>
            <a:endParaRPr lang="en-GB" sz="2300" b="1" u="sng" dirty="0"/>
          </a:p>
          <a:p>
            <a:endParaRPr lang="en-GB" b="1" u="sng" dirty="0" smtClean="0"/>
          </a:p>
          <a:p>
            <a:r>
              <a:rPr lang="en-GB" sz="2300" b="1" u="sng" dirty="0" err="1" smtClean="0"/>
              <a:t>Science.org</a:t>
            </a:r>
            <a:r>
              <a:rPr lang="en-GB" sz="2300" b="1" dirty="0" smtClean="0"/>
              <a:t>, ‘The “very, very bad look” of </a:t>
            </a:r>
            <a:r>
              <a:rPr lang="en-GB" sz="2300" b="1" dirty="0" err="1" smtClean="0"/>
              <a:t>remdesivir</a:t>
            </a:r>
            <a:r>
              <a:rPr lang="en-GB" sz="2300" b="1" dirty="0" smtClean="0"/>
              <a:t>, the first FDA-approved COVID-19 drug: The Food &amp; Drug Admin held no meeting on antiviral, and the European Union wasn’t told of failed trial’</a:t>
            </a:r>
            <a:r>
              <a:rPr lang="en-GB" sz="2300" dirty="0" smtClean="0"/>
              <a:t>, </a:t>
            </a:r>
            <a:r>
              <a:rPr lang="en-GB" sz="2300" dirty="0"/>
              <a:t>28 Oct 2020.</a:t>
            </a:r>
            <a:r>
              <a:rPr lang="en-GB" sz="2300" b="1" dirty="0" smtClean="0"/>
              <a:t> </a:t>
            </a:r>
          </a:p>
          <a:p>
            <a:endParaRPr lang="en-GB" sz="800" b="1" u="sng" dirty="0" smtClean="0"/>
          </a:p>
          <a:p>
            <a:r>
              <a:rPr lang="en-GB" sz="2300" b="1" u="sng" dirty="0" err="1" smtClean="0"/>
              <a:t>Arsenio</a:t>
            </a:r>
            <a:r>
              <a:rPr lang="en-GB" sz="2300" b="1" u="sng" dirty="0" smtClean="0"/>
              <a:t> </a:t>
            </a:r>
            <a:r>
              <a:rPr lang="en-GB" sz="2300" b="1" u="sng" dirty="0"/>
              <a:t>Toledo</a:t>
            </a:r>
            <a:r>
              <a:rPr lang="en-GB" sz="2300" b="1" dirty="0"/>
              <a:t>, </a:t>
            </a:r>
            <a:r>
              <a:rPr lang="en-GB" sz="2300" b="1" dirty="0" smtClean="0"/>
              <a:t>‘</a:t>
            </a:r>
            <a:r>
              <a:rPr lang="en-GB" sz="2300" b="1" dirty="0"/>
              <a:t>Dr Bryan </a:t>
            </a:r>
            <a:r>
              <a:rPr lang="en-GB" sz="2300" b="1" dirty="0" err="1"/>
              <a:t>Ardis</a:t>
            </a:r>
            <a:r>
              <a:rPr lang="en-GB" sz="2300" b="1" dirty="0"/>
              <a:t>: </a:t>
            </a:r>
            <a:r>
              <a:rPr lang="en-GB" sz="2300" b="1" dirty="0" err="1"/>
              <a:t>Fauci</a:t>
            </a:r>
            <a:r>
              <a:rPr lang="en-GB" sz="2300" b="1" dirty="0"/>
              <a:t> knows </a:t>
            </a:r>
            <a:r>
              <a:rPr lang="en-GB" sz="2300" b="1" dirty="0" err="1"/>
              <a:t>Remdesivir</a:t>
            </a:r>
            <a:r>
              <a:rPr lang="en-GB" sz="2300" b="1" dirty="0"/>
              <a:t> is killing people’</a:t>
            </a:r>
            <a:r>
              <a:rPr lang="en-GB" sz="2300" dirty="0"/>
              <a:t>, </a:t>
            </a:r>
            <a:r>
              <a:rPr lang="en-GB" sz="2300" i="1" dirty="0"/>
              <a:t>Natural </a:t>
            </a:r>
            <a:r>
              <a:rPr lang="en-GB" sz="2300" i="1" dirty="0" smtClean="0"/>
              <a:t>News, </a:t>
            </a:r>
            <a:r>
              <a:rPr lang="en-GB" sz="2300" dirty="0"/>
              <a:t>24 March 2022. </a:t>
            </a:r>
            <a:endParaRPr lang="en-GB" sz="2300" dirty="0" smtClean="0"/>
          </a:p>
          <a:p>
            <a:endParaRPr lang="en-GB" sz="800" b="1" u="sng" dirty="0" smtClean="0"/>
          </a:p>
          <a:p>
            <a:r>
              <a:rPr lang="en-GB" sz="2300" b="1" u="sng" dirty="0" smtClean="0"/>
              <a:t>Matt McGregor</a:t>
            </a:r>
            <a:r>
              <a:rPr lang="en-GB" sz="2300" b="1" dirty="0"/>
              <a:t>, </a:t>
            </a:r>
            <a:r>
              <a:rPr lang="en-GB" sz="2300" b="1" dirty="0" smtClean="0"/>
              <a:t>‘</a:t>
            </a:r>
            <a:r>
              <a:rPr lang="en-GB" sz="2300" b="1" dirty="0"/>
              <a:t>Controversial drug </a:t>
            </a:r>
            <a:r>
              <a:rPr lang="en-GB" sz="2300" b="1" dirty="0" err="1"/>
              <a:t>Remdesivir</a:t>
            </a:r>
            <a:r>
              <a:rPr lang="en-GB" sz="2300" b="1" dirty="0"/>
              <a:t> played key role in COVID-related hospital deaths: Dr </a:t>
            </a:r>
            <a:r>
              <a:rPr lang="en-GB" sz="2300" b="1" dirty="0" err="1"/>
              <a:t>Ardis</a:t>
            </a:r>
            <a:r>
              <a:rPr lang="en-GB" sz="2300" b="1" dirty="0"/>
              <a:t>’</a:t>
            </a:r>
            <a:r>
              <a:rPr lang="en-GB" sz="2300" dirty="0"/>
              <a:t>, </a:t>
            </a:r>
            <a:r>
              <a:rPr lang="en-GB" sz="2300" i="1" dirty="0"/>
              <a:t>The Epoch </a:t>
            </a:r>
            <a:r>
              <a:rPr lang="en-GB" sz="2300" i="1" dirty="0" smtClean="0"/>
              <a:t>Times, </a:t>
            </a:r>
            <a:r>
              <a:rPr lang="en-GB" sz="2300" dirty="0"/>
              <a:t>7 August 2022. </a:t>
            </a:r>
          </a:p>
          <a:p>
            <a:endParaRPr lang="en-US" sz="2300" dirty="0"/>
          </a:p>
        </p:txBody>
      </p:sp>
    </p:spTree>
    <p:extLst>
      <p:ext uri="{BB962C8B-B14F-4D97-AF65-F5344CB8AC3E}">
        <p14:creationId xmlns:p14="http://schemas.microsoft.com/office/powerpoint/2010/main" val="24149075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690336"/>
            <a:ext cx="4572000" cy="369332"/>
          </a:xfrm>
          <a:prstGeom prst="rect">
            <a:avLst/>
          </a:prstGeom>
        </p:spPr>
        <p:txBody>
          <a:bodyPr>
            <a:spAutoFit/>
          </a:bodyPr>
          <a:lstStyle/>
          <a:p>
            <a:endParaRPr lang="en-GB" dirty="0"/>
          </a:p>
        </p:txBody>
      </p:sp>
      <p:sp>
        <p:nvSpPr>
          <p:cNvPr id="3" name="Rectangle 2"/>
          <p:cNvSpPr/>
          <p:nvPr/>
        </p:nvSpPr>
        <p:spPr>
          <a:xfrm>
            <a:off x="0" y="1"/>
            <a:ext cx="9144000" cy="7494359"/>
          </a:xfrm>
          <a:prstGeom prst="rect">
            <a:avLst/>
          </a:prstGeom>
        </p:spPr>
        <p:txBody>
          <a:bodyPr wrap="square">
            <a:spAutoFit/>
          </a:bodyPr>
          <a:lstStyle/>
          <a:p>
            <a:r>
              <a:rPr lang="en-GB" sz="2400" dirty="0" smtClean="0">
                <a:solidFill>
                  <a:srgbClr val="0000FF"/>
                </a:solidFill>
              </a:rPr>
              <a:t>Above all what has divided people is </a:t>
            </a:r>
            <a:r>
              <a:rPr lang="en-GB" sz="2400" b="1" dirty="0" smtClean="0">
                <a:solidFill>
                  <a:srgbClr val="0000FF"/>
                </a:solidFill>
              </a:rPr>
              <a:t>the </a:t>
            </a:r>
            <a:r>
              <a:rPr lang="en-GB" sz="2400" b="1" dirty="0">
                <a:solidFill>
                  <a:srgbClr val="0000FF"/>
                </a:solidFill>
              </a:rPr>
              <a:t>mRNA vaccines</a:t>
            </a:r>
            <a:r>
              <a:rPr lang="en-GB" sz="2400" dirty="0">
                <a:solidFill>
                  <a:srgbClr val="0000FF"/>
                </a:solidFill>
              </a:rPr>
              <a:t> that came into use in December 2020/January </a:t>
            </a:r>
            <a:r>
              <a:rPr lang="en-GB" sz="2400" dirty="0" smtClean="0">
                <a:solidFill>
                  <a:srgbClr val="0000FF"/>
                </a:solidFill>
              </a:rPr>
              <a:t>2021</a:t>
            </a:r>
            <a:r>
              <a:rPr lang="en-GB" sz="2400" dirty="0">
                <a:solidFill>
                  <a:srgbClr val="0000FF"/>
                </a:solidFill>
              </a:rPr>
              <a:t>.</a:t>
            </a:r>
            <a:r>
              <a:rPr lang="en-GB" sz="2400" dirty="0" smtClean="0">
                <a:solidFill>
                  <a:srgbClr val="0000FF"/>
                </a:solidFill>
              </a:rPr>
              <a:t> </a:t>
            </a:r>
            <a:r>
              <a:rPr lang="en-GB" sz="2400" b="1" dirty="0">
                <a:solidFill>
                  <a:srgbClr val="0000FF"/>
                </a:solidFill>
              </a:rPr>
              <a:t>Robert Malone</a:t>
            </a:r>
            <a:r>
              <a:rPr lang="en-GB" sz="2400" dirty="0">
                <a:solidFill>
                  <a:srgbClr val="0000FF"/>
                </a:solidFill>
              </a:rPr>
              <a:t>, one of those who had pioneered mRNA (messenger ribonucleic acid) vaccines among those fundamentally questioning their </a:t>
            </a:r>
            <a:r>
              <a:rPr lang="en-GB" sz="2400" dirty="0" smtClean="0">
                <a:solidFill>
                  <a:srgbClr val="0000FF"/>
                </a:solidFill>
              </a:rPr>
              <a:t>use, </a:t>
            </a:r>
            <a:r>
              <a:rPr lang="en-GB" sz="2400" dirty="0">
                <a:solidFill>
                  <a:srgbClr val="0000FF"/>
                </a:solidFill>
              </a:rPr>
              <a:t>and many countries mandating them, especially for certain classes of medical, care home, armed services </a:t>
            </a:r>
            <a:r>
              <a:rPr lang="en-GB" sz="2400" dirty="0" err="1">
                <a:solidFill>
                  <a:srgbClr val="0000FF"/>
                </a:solidFill>
              </a:rPr>
              <a:t>etc</a:t>
            </a:r>
            <a:r>
              <a:rPr lang="en-GB" sz="2400" dirty="0">
                <a:solidFill>
                  <a:srgbClr val="0000FF"/>
                </a:solidFill>
              </a:rPr>
              <a:t> workers. </a:t>
            </a:r>
            <a:endParaRPr lang="en-GB" sz="2400" dirty="0" smtClean="0">
              <a:solidFill>
                <a:srgbClr val="0000FF"/>
              </a:solidFill>
            </a:endParaRPr>
          </a:p>
          <a:p>
            <a:r>
              <a:rPr lang="en-GB" sz="2400" dirty="0">
                <a:solidFill>
                  <a:srgbClr val="0000FF"/>
                </a:solidFill>
              </a:rPr>
              <a:t>	</a:t>
            </a:r>
            <a:r>
              <a:rPr lang="en-GB" sz="2400" dirty="0" smtClean="0">
                <a:solidFill>
                  <a:srgbClr val="0000FF"/>
                </a:solidFill>
              </a:rPr>
              <a:t>Are </a:t>
            </a:r>
            <a:r>
              <a:rPr lang="en-GB" sz="2400" dirty="0">
                <a:solidFill>
                  <a:srgbClr val="0000FF"/>
                </a:solidFill>
              </a:rPr>
              <a:t>BBC ‘fact-checkers’ </a:t>
            </a:r>
            <a:r>
              <a:rPr lang="en-GB" sz="2400" dirty="0" smtClean="0">
                <a:solidFill>
                  <a:srgbClr val="0000FF"/>
                </a:solidFill>
              </a:rPr>
              <a:t>correct that the </a:t>
            </a:r>
            <a:r>
              <a:rPr lang="en-GB" sz="2400" dirty="0">
                <a:solidFill>
                  <a:srgbClr val="0000FF"/>
                </a:solidFill>
              </a:rPr>
              <a:t>vaccines </a:t>
            </a:r>
            <a:r>
              <a:rPr lang="en-GB" sz="2400" dirty="0" smtClean="0">
                <a:solidFill>
                  <a:srgbClr val="0000FF"/>
                </a:solidFill>
              </a:rPr>
              <a:t>have been ‘safe and effective, and not caused </a:t>
            </a:r>
            <a:r>
              <a:rPr lang="en-GB" sz="2400" dirty="0">
                <a:solidFill>
                  <a:srgbClr val="0000FF"/>
                </a:solidFill>
              </a:rPr>
              <a:t>infertility and </a:t>
            </a:r>
            <a:r>
              <a:rPr lang="en-GB" sz="2400" dirty="0" smtClean="0">
                <a:solidFill>
                  <a:srgbClr val="0000FF"/>
                </a:solidFill>
              </a:rPr>
              <a:t>miscarriages? </a:t>
            </a:r>
          </a:p>
          <a:p>
            <a:r>
              <a:rPr lang="en-GB" sz="2400" dirty="0">
                <a:solidFill>
                  <a:srgbClr val="0000FF"/>
                </a:solidFill>
              </a:rPr>
              <a:t>	</a:t>
            </a:r>
            <a:r>
              <a:rPr lang="en-GB" sz="2400" dirty="0" smtClean="0">
                <a:solidFill>
                  <a:srgbClr val="0000FF"/>
                </a:solidFill>
              </a:rPr>
              <a:t>VAERS reported injuries greater from </a:t>
            </a:r>
            <a:r>
              <a:rPr lang="en-GB" sz="2400" dirty="0" err="1" smtClean="0">
                <a:solidFill>
                  <a:srgbClr val="0000FF"/>
                </a:solidFill>
              </a:rPr>
              <a:t>covid</a:t>
            </a:r>
            <a:r>
              <a:rPr lang="en-GB" sz="2400" dirty="0" smtClean="0">
                <a:solidFill>
                  <a:srgbClr val="0000FF"/>
                </a:solidFill>
              </a:rPr>
              <a:t> vaccines than from all previous vaccines put together</a:t>
            </a:r>
            <a:r>
              <a:rPr lang="mr-IN" sz="2400" dirty="0" smtClean="0">
                <a:solidFill>
                  <a:srgbClr val="0000FF"/>
                </a:solidFill>
              </a:rPr>
              <a:t>…</a:t>
            </a:r>
            <a:r>
              <a:rPr lang="en-GB" sz="2400" dirty="0" smtClean="0">
                <a:solidFill>
                  <a:srgbClr val="0000FF"/>
                </a:solidFill>
              </a:rPr>
              <a:t>.</a:t>
            </a:r>
          </a:p>
          <a:p>
            <a:endParaRPr lang="en-GB" sz="1000" dirty="0" smtClean="0"/>
          </a:p>
          <a:p>
            <a:r>
              <a:rPr lang="en-GB" sz="2300" b="1" u="sng" dirty="0" smtClean="0"/>
              <a:t>Joseph </a:t>
            </a:r>
            <a:r>
              <a:rPr lang="en-GB" sz="2300" b="1" u="sng" dirty="0" err="1" smtClean="0"/>
              <a:t>Mercola</a:t>
            </a:r>
            <a:r>
              <a:rPr lang="en-GB" sz="2300" b="1" u="sng" dirty="0" smtClean="0"/>
              <a:t> </a:t>
            </a:r>
            <a:r>
              <a:rPr lang="en-GB" sz="2300" b="1" u="sng" dirty="0"/>
              <a:t>and Ronnie </a:t>
            </a:r>
            <a:r>
              <a:rPr lang="en-GB" sz="2300" b="1" u="sng" dirty="0" smtClean="0"/>
              <a:t>Cummins,</a:t>
            </a:r>
            <a:r>
              <a:rPr lang="en-GB" sz="2300" dirty="0" smtClean="0"/>
              <a:t> </a:t>
            </a:r>
            <a:r>
              <a:rPr lang="en-GB" sz="2300" b="1" i="1" dirty="0" smtClean="0"/>
              <a:t>The </a:t>
            </a:r>
            <a:r>
              <a:rPr lang="en-GB" sz="2300" b="1" i="1" dirty="0"/>
              <a:t>truth about covid-19: Exposing the Great Reset, Vaccine Passports and the New </a:t>
            </a:r>
            <a:r>
              <a:rPr lang="en-GB" sz="2300" b="1" i="1" dirty="0" smtClean="0"/>
              <a:t>Normal</a:t>
            </a:r>
            <a:r>
              <a:rPr lang="en-GB" sz="2300" i="1" dirty="0" smtClean="0"/>
              <a:t>, </a:t>
            </a:r>
            <a:r>
              <a:rPr lang="en-GB" sz="2300" dirty="0" smtClean="0"/>
              <a:t>2021</a:t>
            </a:r>
            <a:r>
              <a:rPr lang="en-GB" sz="2300" dirty="0"/>
              <a:t>.</a:t>
            </a:r>
            <a:r>
              <a:rPr lang="en-GB" sz="2300" i="1" dirty="0" smtClean="0"/>
              <a:t> </a:t>
            </a:r>
            <a:endParaRPr lang="en-GB" sz="2300" b="1" dirty="0" smtClean="0"/>
          </a:p>
          <a:p>
            <a:endParaRPr lang="en-GB" sz="800" b="1" u="sng" dirty="0" smtClean="0"/>
          </a:p>
          <a:p>
            <a:r>
              <a:rPr lang="en-GB" sz="2300" b="1" u="sng" dirty="0" smtClean="0"/>
              <a:t>Rachel </a:t>
            </a:r>
            <a:r>
              <a:rPr lang="en-GB" sz="2300" b="1" u="sng" dirty="0" err="1" smtClean="0"/>
              <a:t>Schraer</a:t>
            </a:r>
            <a:r>
              <a:rPr lang="en-GB" sz="2300" b="1" u="sng" dirty="0" smtClean="0"/>
              <a:t>,</a:t>
            </a:r>
            <a:r>
              <a:rPr lang="en-GB" sz="2300" b="1" dirty="0" smtClean="0"/>
              <a:t> ‘</a:t>
            </a:r>
            <a:r>
              <a:rPr lang="en-GB" sz="2300" b="1" dirty="0" err="1"/>
              <a:t>Covid</a:t>
            </a:r>
            <a:r>
              <a:rPr lang="en-GB" sz="2300" b="1" dirty="0"/>
              <a:t> vaccine: fertility and miscarriage claims fact-checked</a:t>
            </a:r>
            <a:r>
              <a:rPr lang="en-GB" sz="2300" b="1" dirty="0" smtClean="0"/>
              <a:t>’,</a:t>
            </a:r>
            <a:r>
              <a:rPr lang="en-GB" sz="2300" dirty="0" smtClean="0"/>
              <a:t> </a:t>
            </a:r>
            <a:r>
              <a:rPr lang="en-GB" sz="2300" dirty="0"/>
              <a:t>BBC, 11 August 2021. </a:t>
            </a:r>
          </a:p>
          <a:p>
            <a:endParaRPr lang="en-GB" sz="800" b="1" u="sng" dirty="0" smtClean="0"/>
          </a:p>
          <a:p>
            <a:r>
              <a:rPr lang="en-GB" sz="2300" b="1" u="sng" dirty="0" err="1" smtClean="0"/>
              <a:t>Sucharit</a:t>
            </a:r>
            <a:r>
              <a:rPr lang="en-GB" sz="2300" b="1" u="sng" dirty="0" smtClean="0"/>
              <a:t> </a:t>
            </a:r>
            <a:r>
              <a:rPr lang="en-GB" sz="2300" b="1" u="sng" dirty="0" err="1"/>
              <a:t>Bhakdi</a:t>
            </a:r>
            <a:r>
              <a:rPr lang="en-GB" sz="2300" b="1" dirty="0"/>
              <a:t>, </a:t>
            </a:r>
            <a:r>
              <a:rPr lang="en-GB" sz="2300" b="1" dirty="0" smtClean="0"/>
              <a:t>‘</a:t>
            </a:r>
            <a:r>
              <a:rPr lang="en-GB" sz="2300" b="1" dirty="0"/>
              <a:t>The dangers of mRNA covid-19 vaccines’</a:t>
            </a:r>
            <a:r>
              <a:rPr lang="en-GB" sz="2300" dirty="0"/>
              <a:t>, </a:t>
            </a:r>
            <a:r>
              <a:rPr lang="en-GB" sz="2300" i="1" dirty="0"/>
              <a:t>Rumble</a:t>
            </a:r>
            <a:r>
              <a:rPr lang="en-GB" sz="2300" dirty="0"/>
              <a:t>, 14 </a:t>
            </a:r>
            <a:r>
              <a:rPr lang="en-GB" sz="2300" dirty="0" smtClean="0"/>
              <a:t>Nov 2022.</a:t>
            </a:r>
          </a:p>
          <a:p>
            <a:r>
              <a:rPr lang="en-GB" sz="2300" b="1" u="sng" dirty="0" smtClean="0"/>
              <a:t>Robert </a:t>
            </a:r>
            <a:r>
              <a:rPr lang="en-GB" sz="2300" b="1" u="sng" dirty="0"/>
              <a:t>W. Malone</a:t>
            </a:r>
            <a:r>
              <a:rPr lang="en-GB" sz="2300" b="1" dirty="0"/>
              <a:t>, 2022. </a:t>
            </a:r>
            <a:r>
              <a:rPr lang="en-GB" sz="2300" b="1" i="1" dirty="0"/>
              <a:t>Lies my Government told me, and the better future coming</a:t>
            </a:r>
            <a:r>
              <a:rPr lang="en-GB" sz="2300" i="1" dirty="0"/>
              <a:t>. </a:t>
            </a:r>
            <a:r>
              <a:rPr lang="en-GB" sz="2300" dirty="0"/>
              <a:t>New York: </a:t>
            </a:r>
            <a:r>
              <a:rPr lang="en-GB" sz="2300" dirty="0" err="1"/>
              <a:t>Skyhorse</a:t>
            </a:r>
            <a:r>
              <a:rPr lang="en-GB" sz="2300" dirty="0"/>
              <a:t> Publishing. </a:t>
            </a:r>
          </a:p>
          <a:p>
            <a:endParaRPr lang="en-US" sz="2400" dirty="0"/>
          </a:p>
        </p:txBody>
      </p:sp>
    </p:spTree>
    <p:extLst>
      <p:ext uri="{BB962C8B-B14F-4D97-AF65-F5344CB8AC3E}">
        <p14:creationId xmlns:p14="http://schemas.microsoft.com/office/powerpoint/2010/main" val="29624282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000550"/>
            <a:ext cx="6349486" cy="4857450"/>
          </a:xfrm>
          <a:prstGeom prst="rect">
            <a:avLst/>
          </a:prstGeom>
        </p:spPr>
      </p:pic>
      <p:sp>
        <p:nvSpPr>
          <p:cNvPr id="3" name="Rectangle 2"/>
          <p:cNvSpPr/>
          <p:nvPr/>
        </p:nvSpPr>
        <p:spPr>
          <a:xfrm>
            <a:off x="0" y="1"/>
            <a:ext cx="9144000" cy="2000548"/>
          </a:xfrm>
          <a:prstGeom prst="rect">
            <a:avLst/>
          </a:prstGeom>
        </p:spPr>
        <p:txBody>
          <a:bodyPr wrap="square">
            <a:spAutoFit/>
          </a:bodyPr>
          <a:lstStyle/>
          <a:p>
            <a:r>
              <a:rPr lang="en-US" sz="2400" b="1" dirty="0"/>
              <a:t>Here’s the COVID Vaccine Injury Report CDC Was Forced to Release</a:t>
            </a:r>
          </a:p>
          <a:p>
            <a:r>
              <a:rPr lang="en-US" sz="2000" dirty="0" smtClean="0"/>
              <a:t>Center </a:t>
            </a:r>
            <a:r>
              <a:rPr lang="en-US" sz="2000" dirty="0"/>
              <a:t>for Disease Control </a:t>
            </a:r>
            <a:r>
              <a:rPr lang="en-US" sz="2000" dirty="0" smtClean="0"/>
              <a:t>and </a:t>
            </a:r>
            <a:r>
              <a:rPr lang="en-US" sz="2000" dirty="0"/>
              <a:t>Vaccine Adverse Event Reporting </a:t>
            </a:r>
            <a:r>
              <a:rPr lang="en-US" sz="2000" dirty="0" smtClean="0"/>
              <a:t>System </a:t>
            </a:r>
            <a:r>
              <a:rPr lang="en-US" sz="2000" dirty="0"/>
              <a:t>analysis for mRNA COVID-19 vaccines shows clear safety signals for death and a range of highly concerning </a:t>
            </a:r>
            <a:r>
              <a:rPr lang="en-US" sz="2000" dirty="0" err="1"/>
              <a:t>thrombo</a:t>
            </a:r>
            <a:r>
              <a:rPr lang="en-US" sz="2000" dirty="0"/>
              <a:t>-embolic, cardiac, neurological, hemorrhagic, hematological, immune-system and menstrual adverse events among U.S. adults</a:t>
            </a:r>
            <a:r>
              <a:rPr lang="en-US" sz="2000" dirty="0" smtClean="0"/>
              <a:t>. By Josh </a:t>
            </a:r>
            <a:r>
              <a:rPr lang="en-US" sz="2000" dirty="0" err="1" smtClean="0"/>
              <a:t>Guetzkow</a:t>
            </a:r>
            <a:r>
              <a:rPr lang="en-US" sz="2000" dirty="0" smtClean="0"/>
              <a:t>, </a:t>
            </a:r>
            <a:r>
              <a:rPr lang="en-US" sz="2000" i="1" dirty="0" smtClean="0"/>
              <a:t>The Defender </a:t>
            </a:r>
            <a:r>
              <a:rPr lang="en-US" sz="2000" dirty="0" smtClean="0"/>
              <a:t>(Children’s Health Defense, USA), 5 January 2023</a:t>
            </a:r>
            <a:endParaRPr lang="en-US" sz="2000" dirty="0"/>
          </a:p>
        </p:txBody>
      </p:sp>
      <p:sp>
        <p:nvSpPr>
          <p:cNvPr id="4" name="Rectangle 3"/>
          <p:cNvSpPr/>
          <p:nvPr/>
        </p:nvSpPr>
        <p:spPr>
          <a:xfrm>
            <a:off x="6349486" y="2000550"/>
            <a:ext cx="2794514" cy="4785926"/>
          </a:xfrm>
          <a:prstGeom prst="rect">
            <a:avLst/>
          </a:prstGeom>
        </p:spPr>
        <p:txBody>
          <a:bodyPr wrap="square">
            <a:spAutoFit/>
          </a:bodyPr>
          <a:lstStyle/>
          <a:p>
            <a:r>
              <a:rPr lang="en-US" sz="2100" b="1" dirty="0" smtClean="0"/>
              <a:t>Increase in COVID-19 VAERS due to reporting requirements, intense scrutiny</a:t>
            </a:r>
            <a:r>
              <a:rPr lang="en-GB" sz="2100" b="1" dirty="0" smtClean="0"/>
              <a:t>. </a:t>
            </a:r>
            <a:r>
              <a:rPr lang="en-GB" sz="2100" b="1" dirty="0" err="1" smtClean="0"/>
              <a:t>FactCheck.Org</a:t>
            </a:r>
            <a:r>
              <a:rPr lang="en-GB" sz="2100" b="1" dirty="0" smtClean="0"/>
              <a:t> 22 Dec 2021</a:t>
            </a:r>
            <a:endParaRPr lang="en-US" sz="2100" b="1" dirty="0" smtClean="0"/>
          </a:p>
          <a:p>
            <a:r>
              <a:rPr lang="en-US" sz="2000" dirty="0" smtClean="0"/>
              <a:t>“</a:t>
            </a:r>
            <a:r>
              <a:rPr lang="en-US" sz="2000" dirty="0"/>
              <a:t>There are now 927,740 cases reported to VAERS following COVID-19 shots for the past 11 months, out of the total of 1,782,453 cases in the entire VAERS database filed for the past 30+ </a:t>
            </a:r>
            <a:r>
              <a:rPr lang="en-US" sz="2000" dirty="0" smtClean="0"/>
              <a:t>years” basically correct with qualifications</a:t>
            </a:r>
            <a:r>
              <a:rPr lang="mr-IN" sz="2000" dirty="0" smtClean="0"/>
              <a:t>…</a:t>
            </a:r>
            <a:endParaRPr lang="en-US" sz="2000" dirty="0"/>
          </a:p>
        </p:txBody>
      </p:sp>
    </p:spTree>
    <p:extLst>
      <p:ext uri="{BB962C8B-B14F-4D97-AF65-F5344CB8AC3E}">
        <p14:creationId xmlns:p14="http://schemas.microsoft.com/office/powerpoint/2010/main" val="15384996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632585"/>
          </a:xfrm>
          <a:prstGeom prst="rect">
            <a:avLst/>
          </a:prstGeom>
        </p:spPr>
        <p:txBody>
          <a:bodyPr wrap="square">
            <a:spAutoFit/>
          </a:bodyPr>
          <a:lstStyle/>
          <a:p>
            <a:r>
              <a:rPr lang="en-GB" sz="2100" dirty="0">
                <a:solidFill>
                  <a:srgbClr val="0000FF"/>
                </a:solidFill>
              </a:rPr>
              <a:t>C</a:t>
            </a:r>
            <a:r>
              <a:rPr lang="en-GB" sz="2100" dirty="0" smtClean="0">
                <a:solidFill>
                  <a:srgbClr val="0000FF"/>
                </a:solidFill>
              </a:rPr>
              <a:t>onflicting </a:t>
            </a:r>
            <a:r>
              <a:rPr lang="en-GB" sz="2100" dirty="0">
                <a:solidFill>
                  <a:srgbClr val="0000FF"/>
                </a:solidFill>
              </a:rPr>
              <a:t>use of </a:t>
            </a:r>
            <a:r>
              <a:rPr lang="en-GB" sz="2100" b="1" dirty="0">
                <a:solidFill>
                  <a:srgbClr val="0000FF"/>
                </a:solidFill>
              </a:rPr>
              <a:t>statistics</a:t>
            </a:r>
            <a:r>
              <a:rPr lang="en-GB" sz="2100" dirty="0">
                <a:solidFill>
                  <a:srgbClr val="0000FF"/>
                </a:solidFill>
              </a:rPr>
              <a:t> has been a theme throughout the pandemic (Reiss and </a:t>
            </a:r>
            <a:r>
              <a:rPr lang="en-GB" sz="2100" dirty="0" err="1">
                <a:solidFill>
                  <a:srgbClr val="0000FF"/>
                </a:solidFill>
              </a:rPr>
              <a:t>Bhakdi</a:t>
            </a:r>
            <a:r>
              <a:rPr lang="en-GB" sz="2100" dirty="0">
                <a:solidFill>
                  <a:srgbClr val="0000FF"/>
                </a:solidFill>
              </a:rPr>
              <a:t> 2020). Detailed study of all-cause mortality statistics in various countries since its start suggest no overall excess mortality </a:t>
            </a:r>
            <a:r>
              <a:rPr lang="en-GB" sz="2100" dirty="0" smtClean="0">
                <a:solidFill>
                  <a:srgbClr val="0000FF"/>
                </a:solidFill>
              </a:rPr>
              <a:t>until </a:t>
            </a:r>
            <a:r>
              <a:rPr lang="en-GB" sz="2100" dirty="0">
                <a:solidFill>
                  <a:srgbClr val="0000FF"/>
                </a:solidFill>
              </a:rPr>
              <a:t>January </a:t>
            </a:r>
            <a:r>
              <a:rPr lang="en-GB" sz="2100" dirty="0" smtClean="0">
                <a:solidFill>
                  <a:srgbClr val="0000FF"/>
                </a:solidFill>
              </a:rPr>
              <a:t>2021 when vaccines had started.   </a:t>
            </a:r>
            <a:endParaRPr lang="en-GB" sz="2100" dirty="0">
              <a:solidFill>
                <a:srgbClr val="0000FF"/>
              </a:solidFill>
            </a:endParaRPr>
          </a:p>
          <a:p>
            <a:r>
              <a:rPr lang="en-GB" sz="2100" dirty="0" smtClean="0">
                <a:solidFill>
                  <a:srgbClr val="0000FF"/>
                </a:solidFill>
              </a:rPr>
              <a:t>	In </a:t>
            </a:r>
            <a:r>
              <a:rPr lang="en-GB" sz="2100" dirty="0">
                <a:solidFill>
                  <a:srgbClr val="0000FF"/>
                </a:solidFill>
              </a:rPr>
              <a:t>the UK, </a:t>
            </a:r>
            <a:r>
              <a:rPr lang="en-GB" sz="2100" b="1" dirty="0" err="1">
                <a:solidFill>
                  <a:srgbClr val="0000FF"/>
                </a:solidFill>
              </a:rPr>
              <a:t>Aseem</a:t>
            </a:r>
            <a:r>
              <a:rPr lang="en-GB" sz="2100" b="1" dirty="0">
                <a:solidFill>
                  <a:srgbClr val="0000FF"/>
                </a:solidFill>
              </a:rPr>
              <a:t> </a:t>
            </a:r>
            <a:r>
              <a:rPr lang="en-GB" sz="2100" b="1" dirty="0" err="1">
                <a:solidFill>
                  <a:srgbClr val="0000FF"/>
                </a:solidFill>
              </a:rPr>
              <a:t>Malhotra</a:t>
            </a:r>
            <a:r>
              <a:rPr lang="en-GB" sz="2100" dirty="0">
                <a:solidFill>
                  <a:srgbClr val="0000FF"/>
                </a:solidFill>
              </a:rPr>
              <a:t> was a prominent doctor who strongly advocated </a:t>
            </a:r>
            <a:r>
              <a:rPr lang="en-GB" sz="2100" dirty="0" err="1">
                <a:solidFill>
                  <a:srgbClr val="0000FF"/>
                </a:solidFill>
              </a:rPr>
              <a:t>covid</a:t>
            </a:r>
            <a:r>
              <a:rPr lang="en-GB" sz="2100" dirty="0">
                <a:solidFill>
                  <a:srgbClr val="0000FF"/>
                </a:solidFill>
              </a:rPr>
              <a:t> vaccines during 2021. His father died of cardiac arrest after being one of the first to receive a shot in January 2021. This motivated him to make an intensive study into impacts of these vaccines, and in mid-2022, he switched sides and joined the growing number of experts who believe there is overwhelming evidence that the </a:t>
            </a:r>
            <a:r>
              <a:rPr lang="en-GB" sz="2100" dirty="0" err="1">
                <a:solidFill>
                  <a:srgbClr val="0000FF"/>
                </a:solidFill>
              </a:rPr>
              <a:t>covid</a:t>
            </a:r>
            <a:r>
              <a:rPr lang="en-GB" sz="2100" dirty="0">
                <a:solidFill>
                  <a:srgbClr val="0000FF"/>
                </a:solidFill>
              </a:rPr>
              <a:t> vaccine, far from being </a:t>
            </a:r>
            <a:r>
              <a:rPr lang="en-GB" sz="2100" b="1" dirty="0">
                <a:solidFill>
                  <a:srgbClr val="0000FF"/>
                </a:solidFill>
              </a:rPr>
              <a:t>‘safe and effective’</a:t>
            </a:r>
            <a:r>
              <a:rPr lang="en-GB" sz="2100" dirty="0">
                <a:solidFill>
                  <a:srgbClr val="0000FF"/>
                </a:solidFill>
              </a:rPr>
              <a:t> as claimed, is considerably more deadly than covid-19 </a:t>
            </a:r>
            <a:r>
              <a:rPr lang="en-GB" sz="2100" dirty="0" smtClean="0">
                <a:solidFill>
                  <a:srgbClr val="0000FF"/>
                </a:solidFill>
              </a:rPr>
              <a:t>itself.</a:t>
            </a:r>
          </a:p>
          <a:p>
            <a:endParaRPr lang="en-GB" sz="1000" b="1" u="sng" dirty="0" smtClean="0"/>
          </a:p>
          <a:p>
            <a:r>
              <a:rPr lang="en-GB" sz="2000" b="1" u="sng" dirty="0" err="1" smtClean="0"/>
              <a:t>Aseem</a:t>
            </a:r>
            <a:r>
              <a:rPr lang="en-GB" sz="2000" b="1" u="sng" dirty="0" smtClean="0"/>
              <a:t> </a:t>
            </a:r>
            <a:r>
              <a:rPr lang="en-GB" sz="2000" b="1" u="sng" dirty="0" err="1" smtClean="0"/>
              <a:t>Malhotra</a:t>
            </a:r>
            <a:r>
              <a:rPr lang="en-GB" sz="2000" b="1" u="sng" dirty="0" smtClean="0"/>
              <a:t>,</a:t>
            </a:r>
            <a:r>
              <a:rPr lang="en-GB" sz="2000" b="1" dirty="0" smtClean="0"/>
              <a:t> ‘</a:t>
            </a:r>
            <a:r>
              <a:rPr lang="en-GB" sz="2000" b="1" dirty="0"/>
              <a:t>Curing the pandemic of misinformation on Covid-19 mRNA vaccines through real evidence-based </a:t>
            </a:r>
            <a:r>
              <a:rPr lang="en-GB" sz="2000" b="1" dirty="0" smtClean="0"/>
              <a:t>medicine,’</a:t>
            </a:r>
            <a:r>
              <a:rPr lang="en-GB" sz="2000" dirty="0" smtClean="0"/>
              <a:t> </a:t>
            </a:r>
            <a:r>
              <a:rPr lang="en-GB" sz="2000" dirty="0"/>
              <a:t>– parts 1 and 2, </a:t>
            </a:r>
            <a:r>
              <a:rPr lang="en-GB" sz="2000" i="1" dirty="0"/>
              <a:t>Journal of Insulin Resistance,</a:t>
            </a:r>
            <a:r>
              <a:rPr lang="en-GB" sz="2000" dirty="0"/>
              <a:t> vol.5 no.1, 26 </a:t>
            </a:r>
            <a:r>
              <a:rPr lang="en-GB" sz="2000" dirty="0" smtClean="0"/>
              <a:t>September</a:t>
            </a:r>
            <a:endParaRPr lang="en-GB" sz="2000" dirty="0">
              <a:solidFill>
                <a:srgbClr val="0000FF"/>
              </a:solidFill>
            </a:endParaRPr>
          </a:p>
          <a:p>
            <a:endParaRPr lang="en-US" sz="800" b="1" u="sng" dirty="0" smtClean="0"/>
          </a:p>
          <a:p>
            <a:r>
              <a:rPr lang="en-US" sz="2000" b="1" u="sng" dirty="0" smtClean="0"/>
              <a:t>Prof </a:t>
            </a:r>
            <a:r>
              <a:rPr lang="en-US" sz="2000" b="1" u="sng" dirty="0"/>
              <a:t>Denis </a:t>
            </a:r>
            <a:r>
              <a:rPr lang="en-US" sz="2000" b="1" u="sng" dirty="0" err="1"/>
              <a:t>Rancourt</a:t>
            </a:r>
            <a:r>
              <a:rPr lang="en-US" sz="2000" b="1" u="sng" dirty="0"/>
              <a:t> et </a:t>
            </a:r>
            <a:r>
              <a:rPr lang="en-US" sz="2000" b="1" u="sng" dirty="0" smtClean="0"/>
              <a:t>al</a:t>
            </a:r>
            <a:r>
              <a:rPr lang="en-US" sz="2000" b="1" dirty="0" smtClean="0"/>
              <a:t>, </a:t>
            </a:r>
            <a:r>
              <a:rPr lang="en-US" sz="2000" b="1" dirty="0"/>
              <a:t>‘COVID-Period Mass Vaccination Campaign and Public Health Disaster in the USA’</a:t>
            </a:r>
            <a:r>
              <a:rPr lang="en-US" sz="2000" dirty="0"/>
              <a:t>, </a:t>
            </a:r>
            <a:r>
              <a:rPr lang="en-US" sz="2000" i="1" dirty="0"/>
              <a:t>Global Research</a:t>
            </a:r>
            <a:r>
              <a:rPr lang="en-US" sz="2000" i="1" dirty="0" smtClean="0"/>
              <a:t>, </a:t>
            </a:r>
            <a:r>
              <a:rPr lang="en-US" sz="2000" dirty="0" smtClean="0"/>
              <a:t>3 August 2022</a:t>
            </a:r>
          </a:p>
          <a:p>
            <a:endParaRPr lang="en-GB" sz="800" dirty="0"/>
          </a:p>
          <a:p>
            <a:r>
              <a:rPr lang="en-GB" sz="2000" b="1" u="sng" dirty="0" smtClean="0"/>
              <a:t>Jeremy Samuel Faust</a:t>
            </a:r>
            <a:r>
              <a:rPr lang="en-GB" sz="2000" b="1" dirty="0" smtClean="0"/>
              <a:t> </a:t>
            </a:r>
            <a:r>
              <a:rPr lang="en-GB" sz="2000" b="1" dirty="0"/>
              <a:t>22 </a:t>
            </a:r>
            <a:r>
              <a:rPr lang="en-GB" sz="2000" b="1" dirty="0" smtClean="0"/>
              <a:t>August 2022</a:t>
            </a:r>
            <a:r>
              <a:rPr lang="en-GB" sz="2000" b="1" dirty="0"/>
              <a:t>. ‘Uncoupling of all-case excess mortality from COVID-19 cases in a highly vaccinated state’</a:t>
            </a:r>
            <a:r>
              <a:rPr lang="en-GB" sz="2000" dirty="0"/>
              <a:t>, </a:t>
            </a:r>
            <a:r>
              <a:rPr lang="en-GB" sz="2000" i="1" dirty="0"/>
              <a:t>The </a:t>
            </a:r>
            <a:r>
              <a:rPr lang="en-GB" sz="2000" i="1" dirty="0" smtClean="0"/>
              <a:t>Lancet</a:t>
            </a:r>
            <a:endParaRPr lang="en-GB" sz="2000" b="1" u="sng" dirty="0"/>
          </a:p>
          <a:p>
            <a:endParaRPr lang="en-GB" sz="800" b="1" u="sng" dirty="0" smtClean="0"/>
          </a:p>
          <a:p>
            <a:r>
              <a:rPr lang="en-GB" sz="2000" b="1" u="sng" dirty="0" smtClean="0"/>
              <a:t>John Campbell</a:t>
            </a:r>
            <a:r>
              <a:rPr lang="en-GB" sz="2000" b="1" dirty="0" smtClean="0"/>
              <a:t>, </a:t>
            </a:r>
            <a:r>
              <a:rPr lang="en-GB" sz="2000" b="1" dirty="0"/>
              <a:t>‘More vaccines cause more infections’</a:t>
            </a:r>
            <a:r>
              <a:rPr lang="en-GB" sz="2000" dirty="0"/>
              <a:t>, </a:t>
            </a:r>
            <a:r>
              <a:rPr lang="en-GB" sz="2000" dirty="0" smtClean="0"/>
              <a:t>at </a:t>
            </a:r>
            <a:r>
              <a:rPr lang="en-GB" sz="2000" i="1" dirty="0" smtClean="0"/>
              <a:t>Rumble,</a:t>
            </a:r>
            <a:r>
              <a:rPr lang="en-GB" sz="1600" i="1" dirty="0" smtClean="0"/>
              <a:t> </a:t>
            </a:r>
            <a:r>
              <a:rPr lang="en-GB" sz="2000" dirty="0"/>
              <a:t>5 January </a:t>
            </a:r>
            <a:r>
              <a:rPr lang="en-GB" sz="2000" dirty="0" smtClean="0"/>
              <a:t>2023.</a:t>
            </a:r>
            <a:endParaRPr lang="en-GB" sz="2000" dirty="0">
              <a:solidFill>
                <a:srgbClr val="0000FF"/>
              </a:solidFill>
            </a:endParaRPr>
          </a:p>
        </p:txBody>
      </p:sp>
    </p:spTree>
    <p:extLst>
      <p:ext uri="{BB962C8B-B14F-4D97-AF65-F5344CB8AC3E}">
        <p14:creationId xmlns:p14="http://schemas.microsoft.com/office/powerpoint/2010/main" val="9917037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157142"/>
            <a:ext cx="9144000" cy="9417962"/>
          </a:xfrm>
          <a:prstGeom prst="rect">
            <a:avLst/>
          </a:prstGeom>
        </p:spPr>
        <p:txBody>
          <a:bodyPr wrap="square">
            <a:spAutoFit/>
          </a:bodyPr>
          <a:lstStyle/>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r>
              <a:rPr lang="en-GB" sz="2100" dirty="0" smtClean="0">
                <a:solidFill>
                  <a:srgbClr val="0000FF"/>
                </a:solidFill>
              </a:rPr>
              <a:t>‘</a:t>
            </a:r>
            <a:r>
              <a:rPr lang="en-GB" sz="2100" b="1" dirty="0" smtClean="0">
                <a:solidFill>
                  <a:srgbClr val="0000FF"/>
                </a:solidFill>
              </a:rPr>
              <a:t>Regulatory </a:t>
            </a:r>
            <a:r>
              <a:rPr lang="en-GB" sz="2100" b="1" dirty="0">
                <a:solidFill>
                  <a:srgbClr val="0000FF"/>
                </a:solidFill>
              </a:rPr>
              <a:t>capture</a:t>
            </a:r>
            <a:r>
              <a:rPr lang="en-GB" sz="2100" dirty="0">
                <a:solidFill>
                  <a:srgbClr val="0000FF"/>
                </a:solidFill>
              </a:rPr>
              <a:t>’ of national and international medical </a:t>
            </a:r>
            <a:r>
              <a:rPr lang="en-GB" sz="2100" dirty="0" smtClean="0">
                <a:solidFill>
                  <a:srgbClr val="0000FF"/>
                </a:solidFill>
              </a:rPr>
              <a:t>institutions: </a:t>
            </a:r>
            <a:r>
              <a:rPr lang="en-GB" sz="2100" dirty="0" smtClean="0">
                <a:solidFill>
                  <a:srgbClr val="0000FF"/>
                </a:solidFill>
              </a:rPr>
              <a:t>shows the </a:t>
            </a:r>
            <a:r>
              <a:rPr lang="en-GB" sz="2100" dirty="0">
                <a:solidFill>
                  <a:srgbClr val="0000FF"/>
                </a:solidFill>
              </a:rPr>
              <a:t>immense power and influence of ‘big </a:t>
            </a:r>
            <a:r>
              <a:rPr lang="en-GB" sz="2100" dirty="0" err="1">
                <a:solidFill>
                  <a:srgbClr val="0000FF"/>
                </a:solidFill>
              </a:rPr>
              <a:t>pharma</a:t>
            </a:r>
            <a:r>
              <a:rPr lang="en-GB" sz="2100" dirty="0">
                <a:solidFill>
                  <a:srgbClr val="0000FF"/>
                </a:solidFill>
              </a:rPr>
              <a:t>’</a:t>
            </a:r>
            <a:r>
              <a:rPr lang="en-GB" sz="2100" dirty="0" smtClean="0">
                <a:solidFill>
                  <a:srgbClr val="0000FF"/>
                </a:solidFill>
              </a:rPr>
              <a:t>. The big </a:t>
            </a:r>
            <a:r>
              <a:rPr lang="en-GB" sz="2100" dirty="0">
                <a:solidFill>
                  <a:srgbClr val="0000FF"/>
                </a:solidFill>
              </a:rPr>
              <a:t>pharmaceutical corporations, especially those making vaccines such as Pfizer, Merck, Johnson &amp; Johnson and AstraZeneca have made huge profits from the pandemic, </a:t>
            </a:r>
            <a:r>
              <a:rPr lang="en-GB" sz="2100" dirty="0" smtClean="0">
                <a:solidFill>
                  <a:srgbClr val="0000FF"/>
                </a:solidFill>
              </a:rPr>
              <a:t>often involving </a:t>
            </a:r>
            <a:r>
              <a:rPr lang="en-GB" sz="2100" dirty="0" err="1">
                <a:solidFill>
                  <a:srgbClr val="0000FF"/>
                </a:solidFill>
              </a:rPr>
              <a:t>largescale</a:t>
            </a:r>
            <a:r>
              <a:rPr lang="en-GB" sz="2100" dirty="0">
                <a:solidFill>
                  <a:srgbClr val="0000FF"/>
                </a:solidFill>
              </a:rPr>
              <a:t> </a:t>
            </a:r>
            <a:r>
              <a:rPr lang="en-GB" sz="2100" dirty="0" smtClean="0">
                <a:solidFill>
                  <a:srgbClr val="0000FF"/>
                </a:solidFill>
              </a:rPr>
              <a:t>corruption</a:t>
            </a:r>
            <a:r>
              <a:rPr lang="en-GB" sz="2100" dirty="0">
                <a:solidFill>
                  <a:srgbClr val="0000FF"/>
                </a:solidFill>
              </a:rPr>
              <a:t>.</a:t>
            </a:r>
            <a:r>
              <a:rPr lang="en-GB" sz="2100" dirty="0" smtClean="0">
                <a:solidFill>
                  <a:srgbClr val="0000FF"/>
                </a:solidFill>
              </a:rPr>
              <a:t> </a:t>
            </a:r>
            <a:r>
              <a:rPr lang="en-GB" sz="2100" b="1" dirty="0">
                <a:solidFill>
                  <a:srgbClr val="0000FF"/>
                </a:solidFill>
              </a:rPr>
              <a:t>Operation Warp Speed</a:t>
            </a:r>
            <a:r>
              <a:rPr lang="en-GB" sz="2100" dirty="0">
                <a:solidFill>
                  <a:srgbClr val="0000FF"/>
                </a:solidFill>
              </a:rPr>
              <a:t>, the US </a:t>
            </a:r>
            <a:r>
              <a:rPr lang="en-GB" sz="2100" dirty="0" err="1">
                <a:solidFill>
                  <a:srgbClr val="0000FF"/>
                </a:solidFill>
              </a:rPr>
              <a:t>covid</a:t>
            </a:r>
            <a:r>
              <a:rPr lang="en-GB" sz="2100" dirty="0">
                <a:solidFill>
                  <a:srgbClr val="0000FF"/>
                </a:solidFill>
              </a:rPr>
              <a:t> relief </a:t>
            </a:r>
            <a:r>
              <a:rPr lang="en-GB" sz="2100" dirty="0" smtClean="0">
                <a:solidFill>
                  <a:srgbClr val="0000FF"/>
                </a:solidFill>
              </a:rPr>
              <a:t>program announced by Trump in May 2020 involved many irregularities. </a:t>
            </a:r>
            <a:endParaRPr lang="en-GB" sz="2100" dirty="0">
              <a:solidFill>
                <a:srgbClr val="0000FF"/>
              </a:solidFill>
            </a:endParaRPr>
          </a:p>
          <a:p>
            <a:r>
              <a:rPr lang="en-GB" sz="2100" dirty="0">
                <a:solidFill>
                  <a:srgbClr val="0000FF"/>
                </a:solidFill>
              </a:rPr>
              <a:t>	</a:t>
            </a:r>
            <a:r>
              <a:rPr lang="en-GB" sz="2100" dirty="0" smtClean="0">
                <a:solidFill>
                  <a:srgbClr val="0000FF"/>
                </a:solidFill>
              </a:rPr>
              <a:t>Means </a:t>
            </a:r>
            <a:r>
              <a:rPr lang="en-GB" sz="2100" dirty="0">
                <a:solidFill>
                  <a:srgbClr val="0000FF"/>
                </a:solidFill>
              </a:rPr>
              <a:t>that the same people who </a:t>
            </a:r>
            <a:r>
              <a:rPr lang="en-GB" sz="2100" dirty="0" smtClean="0">
                <a:solidFill>
                  <a:srgbClr val="0000FF"/>
                </a:solidFill>
              </a:rPr>
              <a:t>run </a:t>
            </a:r>
            <a:r>
              <a:rPr lang="en-GB" sz="2100" dirty="0">
                <a:solidFill>
                  <a:srgbClr val="0000FF"/>
                </a:solidFill>
              </a:rPr>
              <a:t>these corporations control the agencies that are supposed to regulate or oversee them </a:t>
            </a:r>
            <a:r>
              <a:rPr lang="en-GB" sz="2100" dirty="0" smtClean="0">
                <a:solidFill>
                  <a:srgbClr val="0000FF"/>
                </a:solidFill>
              </a:rPr>
              <a:t>impartially, </a:t>
            </a:r>
            <a:r>
              <a:rPr lang="en-GB" sz="2100" dirty="0">
                <a:solidFill>
                  <a:srgbClr val="0000FF"/>
                </a:solidFill>
              </a:rPr>
              <a:t>often through ‘</a:t>
            </a:r>
            <a:r>
              <a:rPr lang="en-GB" sz="2100" b="1" dirty="0">
                <a:solidFill>
                  <a:srgbClr val="0000FF"/>
                </a:solidFill>
              </a:rPr>
              <a:t>revolving doors</a:t>
            </a:r>
            <a:r>
              <a:rPr lang="en-GB" sz="2100" dirty="0">
                <a:solidFill>
                  <a:srgbClr val="0000FF"/>
                </a:solidFill>
              </a:rPr>
              <a:t>’, indicating individuals moving between companies and government regulatory bodies, with </a:t>
            </a:r>
            <a:r>
              <a:rPr lang="en-GB" sz="2100" b="1" dirty="0">
                <a:solidFill>
                  <a:srgbClr val="0000FF"/>
                </a:solidFill>
              </a:rPr>
              <a:t>conflicts of interest</a:t>
            </a:r>
            <a:r>
              <a:rPr lang="en-GB" sz="2100" dirty="0">
                <a:solidFill>
                  <a:srgbClr val="0000FF"/>
                </a:solidFill>
              </a:rPr>
              <a:t> increasingly unchallenged. This seems particularly apparent in bodies that are supposed to regulate the medical and vaccine industries such as the CDC, NIH and FDA (Food and Drug Administration) in the USA, and similar bodies in other </a:t>
            </a:r>
            <a:r>
              <a:rPr lang="en-GB" sz="2100" dirty="0" smtClean="0">
                <a:solidFill>
                  <a:srgbClr val="0000FF"/>
                </a:solidFill>
              </a:rPr>
              <a:t>countries. </a:t>
            </a:r>
            <a:r>
              <a:rPr lang="en-GB" sz="2100" dirty="0">
                <a:solidFill>
                  <a:srgbClr val="0000FF"/>
                </a:solidFill>
              </a:rPr>
              <a:t>Here we see an institutional blurring of ‘objectivity’, which also applies to academia. </a:t>
            </a:r>
            <a:r>
              <a:rPr lang="en-GB" sz="2100" dirty="0" smtClean="0">
                <a:solidFill>
                  <a:srgbClr val="0000FF"/>
                </a:solidFill>
              </a:rPr>
              <a:t>Nina </a:t>
            </a:r>
            <a:r>
              <a:rPr lang="en-GB" sz="2100" dirty="0" err="1" smtClean="0">
                <a:solidFill>
                  <a:srgbClr val="0000FF"/>
                </a:solidFill>
              </a:rPr>
              <a:t>Burleigh</a:t>
            </a:r>
            <a:r>
              <a:rPr lang="en-GB" sz="2100" dirty="0" smtClean="0">
                <a:solidFill>
                  <a:srgbClr val="0000FF"/>
                </a:solidFill>
              </a:rPr>
              <a:t> examines the corruption in </a:t>
            </a:r>
            <a:r>
              <a:rPr lang="en-GB" sz="2100" b="1" i="1" dirty="0" smtClean="0">
                <a:solidFill>
                  <a:srgbClr val="0000FF"/>
                </a:solidFill>
              </a:rPr>
              <a:t>Forbes</a:t>
            </a:r>
            <a:r>
              <a:rPr lang="en-GB" sz="2100" dirty="0">
                <a:solidFill>
                  <a:srgbClr val="0000FF"/>
                </a:solidFill>
              </a:rPr>
              <a:t>,</a:t>
            </a:r>
            <a:r>
              <a:rPr lang="en-GB" sz="2100" dirty="0" smtClean="0">
                <a:solidFill>
                  <a:srgbClr val="0000FF"/>
                </a:solidFill>
              </a:rPr>
              <a:t> Daniela </a:t>
            </a:r>
            <a:r>
              <a:rPr lang="en-GB" sz="2100" dirty="0" err="1" smtClean="0">
                <a:solidFill>
                  <a:srgbClr val="0000FF"/>
                </a:solidFill>
              </a:rPr>
              <a:t>Cuadado</a:t>
            </a:r>
            <a:r>
              <a:rPr lang="en-GB" sz="2100" dirty="0" smtClean="0">
                <a:solidFill>
                  <a:srgbClr val="0000FF"/>
                </a:solidFill>
              </a:rPr>
              <a:t> for </a:t>
            </a:r>
            <a:r>
              <a:rPr lang="en-GB" sz="2100" b="1" dirty="0" smtClean="0">
                <a:solidFill>
                  <a:srgbClr val="0000FF"/>
                </a:solidFill>
              </a:rPr>
              <a:t>Transparency International</a:t>
            </a:r>
          </a:p>
          <a:p>
            <a:r>
              <a:rPr lang="en-GB" b="1" u="sng" dirty="0" smtClean="0"/>
              <a:t>Daniela </a:t>
            </a:r>
            <a:r>
              <a:rPr lang="en-GB" b="1" u="sng" dirty="0" err="1"/>
              <a:t>Cepeda</a:t>
            </a:r>
            <a:r>
              <a:rPr lang="en-GB" b="1" u="sng" dirty="0"/>
              <a:t> </a:t>
            </a:r>
            <a:r>
              <a:rPr lang="en-GB" b="1" u="sng" dirty="0" err="1" smtClean="0"/>
              <a:t>Cuadado</a:t>
            </a:r>
            <a:r>
              <a:rPr lang="en-GB" b="1" dirty="0"/>
              <a:t>,</a:t>
            </a:r>
            <a:r>
              <a:rPr lang="en-GB" b="1" dirty="0" smtClean="0"/>
              <a:t> </a:t>
            </a:r>
            <a:r>
              <a:rPr lang="en-GB" b="1" i="1" dirty="0"/>
              <a:t>The ignored pandemic behind covid-19: The impact of corruption on healthcare service </a:t>
            </a:r>
            <a:r>
              <a:rPr lang="en-GB" b="1" i="1" dirty="0" smtClean="0"/>
              <a:t>delivery</a:t>
            </a:r>
            <a:r>
              <a:rPr lang="en-GB" i="1" dirty="0" smtClean="0"/>
              <a:t>, </a:t>
            </a:r>
            <a:r>
              <a:rPr lang="en-GB" dirty="0"/>
              <a:t>Transparency </a:t>
            </a:r>
            <a:r>
              <a:rPr lang="en-GB" dirty="0" smtClean="0"/>
              <a:t>International, </a:t>
            </a:r>
            <a:r>
              <a:rPr lang="en-GB" dirty="0"/>
              <a:t>December 2020</a:t>
            </a:r>
            <a:r>
              <a:rPr lang="en-GB" dirty="0" smtClean="0"/>
              <a:t>.</a:t>
            </a:r>
          </a:p>
          <a:p>
            <a:r>
              <a:rPr lang="en-GB" b="1" u="sng" dirty="0" smtClean="0"/>
              <a:t>Judy </a:t>
            </a:r>
            <a:r>
              <a:rPr lang="en-GB" b="1" u="sng" dirty="0" err="1" smtClean="0"/>
              <a:t>Mikovitz</a:t>
            </a:r>
            <a:r>
              <a:rPr lang="en-GB" b="1" u="sng" dirty="0" smtClean="0"/>
              <a:t> and Kent </a:t>
            </a:r>
            <a:r>
              <a:rPr lang="en-GB" b="1" u="sng" dirty="0" err="1" smtClean="0"/>
              <a:t>Heckenlively</a:t>
            </a:r>
            <a:r>
              <a:rPr lang="en-GB" b="1" dirty="0" smtClean="0"/>
              <a:t> </a:t>
            </a:r>
            <a:r>
              <a:rPr lang="en-GB" b="1" i="1" dirty="0" smtClean="0"/>
              <a:t>Plague </a:t>
            </a:r>
            <a:r>
              <a:rPr lang="en-GB" b="1" i="1" dirty="0"/>
              <a:t>of Corruption: Restoring Faith in the Promise of </a:t>
            </a:r>
            <a:r>
              <a:rPr lang="en-GB" b="1" i="1" dirty="0" smtClean="0"/>
              <a:t>Science</a:t>
            </a:r>
            <a:r>
              <a:rPr lang="en-GB" i="1" dirty="0" smtClean="0"/>
              <a:t>, </a:t>
            </a:r>
            <a:r>
              <a:rPr lang="en-GB" dirty="0"/>
              <a:t>2020.</a:t>
            </a:r>
            <a:r>
              <a:rPr lang="en-GB" b="1" dirty="0" smtClean="0"/>
              <a:t> </a:t>
            </a:r>
          </a:p>
          <a:p>
            <a:r>
              <a:rPr lang="en-GB" b="1" u="sng" dirty="0" smtClean="0"/>
              <a:t>Nina </a:t>
            </a:r>
            <a:r>
              <a:rPr lang="en-GB" b="1" u="sng" dirty="0" err="1" smtClean="0"/>
              <a:t>Burleigh</a:t>
            </a:r>
            <a:r>
              <a:rPr lang="en-GB" b="1" dirty="0"/>
              <a:t>,</a:t>
            </a:r>
            <a:r>
              <a:rPr lang="en-GB" b="1" dirty="0" smtClean="0"/>
              <a:t> </a:t>
            </a:r>
            <a:r>
              <a:rPr lang="en-GB" b="1" dirty="0"/>
              <a:t>‘How the Covid-19 vaccine injected billions into Big </a:t>
            </a:r>
            <a:r>
              <a:rPr lang="en-GB" b="1" dirty="0" err="1"/>
              <a:t>Pharma</a:t>
            </a:r>
            <a:r>
              <a:rPr lang="en-GB" b="1" dirty="0"/>
              <a:t> – and made its executives very rich’</a:t>
            </a:r>
            <a:r>
              <a:rPr lang="en-GB" dirty="0"/>
              <a:t>, </a:t>
            </a:r>
            <a:r>
              <a:rPr lang="en-GB" i="1" dirty="0" smtClean="0"/>
              <a:t>Forbes, </a:t>
            </a:r>
            <a:r>
              <a:rPr lang="en-GB" dirty="0" smtClean="0"/>
              <a:t>14 </a:t>
            </a:r>
            <a:r>
              <a:rPr lang="en-GB" dirty="0"/>
              <a:t>May 2021.</a:t>
            </a:r>
            <a:r>
              <a:rPr lang="en-GB" dirty="0" smtClean="0"/>
              <a:t> </a:t>
            </a:r>
            <a:endParaRPr lang="en-US" b="1" dirty="0"/>
          </a:p>
        </p:txBody>
      </p:sp>
    </p:spTree>
    <p:extLst>
      <p:ext uri="{BB962C8B-B14F-4D97-AF65-F5344CB8AC3E}">
        <p14:creationId xmlns:p14="http://schemas.microsoft.com/office/powerpoint/2010/main" val="2897637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017305"/>
          </a:xfrm>
          <a:prstGeom prst="rect">
            <a:avLst/>
          </a:prstGeom>
        </p:spPr>
        <p:txBody>
          <a:bodyPr wrap="square">
            <a:spAutoFit/>
          </a:bodyPr>
          <a:lstStyle/>
          <a:p>
            <a:r>
              <a:rPr lang="en-GB" sz="2200" b="1" dirty="0" smtClean="0"/>
              <a:t>The concept of </a:t>
            </a:r>
            <a:r>
              <a:rPr lang="en-GB" sz="2200" b="1" dirty="0" err="1" smtClean="0"/>
              <a:t>Transpositional</a:t>
            </a:r>
            <a:r>
              <a:rPr lang="en-GB" sz="2200" b="1" dirty="0" smtClean="0"/>
              <a:t> </a:t>
            </a:r>
            <a:r>
              <a:rPr lang="en-GB" sz="2200" b="1" dirty="0" err="1" smtClean="0"/>
              <a:t>Subjectobjectivity</a:t>
            </a:r>
            <a:r>
              <a:rPr lang="en-GB" sz="2200" b="1" dirty="0" smtClean="0"/>
              <a:t> highlights all that is best in Anthropology.</a:t>
            </a:r>
            <a:r>
              <a:rPr lang="en-GB" sz="2200" dirty="0" smtClean="0"/>
              <a:t> The discipline has progressed by trying to understand viewpoints that are radically different from our own. Beginning to understand people from a very different culture gives one the means to understand oneself, and one’s own culture, starting with one’s </a:t>
            </a:r>
            <a:r>
              <a:rPr lang="en-GB" sz="2200" dirty="0" err="1" smtClean="0"/>
              <a:t>positionality</a:t>
            </a:r>
            <a:r>
              <a:rPr lang="en-GB" sz="2200" dirty="0" smtClean="0"/>
              <a:t> by all markers of identity </a:t>
            </a:r>
            <a:r>
              <a:rPr lang="mr-IN" sz="2200" dirty="0" smtClean="0"/>
              <a:t>–</a:t>
            </a:r>
            <a:r>
              <a:rPr lang="en-GB" sz="2200" dirty="0" smtClean="0"/>
              <a:t> one’s class, education, religion, family background, politics, research</a:t>
            </a:r>
            <a:r>
              <a:rPr lang="mr-IN" sz="2200" dirty="0" smtClean="0"/>
              <a:t>…</a:t>
            </a:r>
            <a:r>
              <a:rPr lang="en-GB" sz="2200" dirty="0" smtClean="0"/>
              <a:t> </a:t>
            </a:r>
          </a:p>
          <a:p>
            <a:endParaRPr lang="en-GB" sz="900" b="1" dirty="0"/>
          </a:p>
          <a:p>
            <a:r>
              <a:rPr lang="en-GB" sz="2000" b="1" dirty="0" smtClean="0"/>
              <a:t>Anthropologists in colonial times were part of the ruling elite </a:t>
            </a:r>
            <a:r>
              <a:rPr lang="mr-IN" sz="2000" dirty="0" smtClean="0"/>
              <a:t>–</a:t>
            </a:r>
            <a:r>
              <a:rPr lang="en-GB" sz="2000" dirty="0" smtClean="0"/>
              <a:t> either administrators or missionaries or their friends, who treated tribal peoples as inferior and exotic, and made them into objects of study. </a:t>
            </a:r>
          </a:p>
          <a:p>
            <a:endParaRPr lang="en-GB" sz="900" b="1" dirty="0" smtClean="0"/>
          </a:p>
          <a:p>
            <a:r>
              <a:rPr lang="en-GB" sz="2000" b="1" dirty="0" smtClean="0"/>
              <a:t>“I am not your data” as </a:t>
            </a:r>
            <a:r>
              <a:rPr lang="en-GB" sz="2000" b="1" dirty="0" err="1" smtClean="0"/>
              <a:t>Abhay</a:t>
            </a:r>
            <a:r>
              <a:rPr lang="en-GB" sz="2000" b="1" dirty="0" smtClean="0"/>
              <a:t> </a:t>
            </a:r>
            <a:r>
              <a:rPr lang="en-GB" sz="2000" b="1" dirty="0" err="1" smtClean="0"/>
              <a:t>Xaxa</a:t>
            </a:r>
            <a:r>
              <a:rPr lang="en-GB" sz="2000" b="1" dirty="0" smtClean="0"/>
              <a:t> put this </a:t>
            </a:r>
            <a:r>
              <a:rPr lang="en-GB" sz="2000" dirty="0" smtClean="0"/>
              <a:t>in a well known poem. </a:t>
            </a:r>
            <a:r>
              <a:rPr lang="en-GB" sz="2000" dirty="0" err="1" smtClean="0"/>
              <a:t>Adivasis</a:t>
            </a:r>
            <a:r>
              <a:rPr lang="en-GB" sz="2000" dirty="0" smtClean="0"/>
              <a:t> reject this objectification. Yet many anthropologists still interact with them in a spirit of extracting data to make their careers. Some anthropologists have been spies </a:t>
            </a:r>
            <a:r>
              <a:rPr lang="mr-IN" sz="2000" dirty="0" smtClean="0"/>
              <a:t>–</a:t>
            </a:r>
            <a:r>
              <a:rPr lang="en-GB" sz="2000" dirty="0" smtClean="0"/>
              <a:t> another degree of using people</a:t>
            </a:r>
            <a:r>
              <a:rPr lang="mr-IN" sz="2000" dirty="0" smtClean="0"/>
              <a:t>…</a:t>
            </a:r>
            <a:endParaRPr lang="en-GB" sz="2000" dirty="0" smtClean="0"/>
          </a:p>
          <a:p>
            <a:endParaRPr lang="en-GB" sz="900" b="1" dirty="0"/>
          </a:p>
          <a:p>
            <a:r>
              <a:rPr lang="en-GB" sz="2000" b="1" dirty="0" smtClean="0"/>
              <a:t>A more sensitive anthropology, nowadays, is interested in everyone’s point of view to understand a community, and looks at power relations as well as ‘culture’.</a:t>
            </a:r>
          </a:p>
          <a:p>
            <a:endParaRPr lang="en-GB" sz="900" b="1" dirty="0"/>
          </a:p>
          <a:p>
            <a:r>
              <a:rPr lang="en-GB" sz="2000" b="1" dirty="0" smtClean="0"/>
              <a:t>JPS </a:t>
            </a:r>
            <a:r>
              <a:rPr lang="en-GB" sz="2000" b="1" dirty="0" err="1" smtClean="0"/>
              <a:t>Uberoi’s</a:t>
            </a:r>
            <a:r>
              <a:rPr lang="en-GB" sz="2000" b="1" dirty="0" smtClean="0"/>
              <a:t> work as an anthropologist started with reinterpreting Malinowski’s data in his seminal book </a:t>
            </a:r>
            <a:r>
              <a:rPr lang="en-GB" sz="2000" b="1" i="1" dirty="0" smtClean="0"/>
              <a:t>Argonauts of the Western Pacific</a:t>
            </a:r>
            <a:r>
              <a:rPr lang="en-GB" sz="2000" i="1" dirty="0" smtClean="0"/>
              <a:t>, </a:t>
            </a:r>
            <a:r>
              <a:rPr lang="en-GB" sz="2000" dirty="0" smtClean="0"/>
              <a:t>about the Trobriand Islanders’ </a:t>
            </a:r>
            <a:r>
              <a:rPr lang="en-GB" sz="2000" i="1" dirty="0" smtClean="0"/>
              <a:t>Kula </a:t>
            </a:r>
            <a:r>
              <a:rPr lang="en-GB" sz="2000" dirty="0" smtClean="0"/>
              <a:t>system of exchange. </a:t>
            </a:r>
            <a:r>
              <a:rPr lang="en-GB" sz="2000" dirty="0" err="1" smtClean="0"/>
              <a:t>Uberoi’s</a:t>
            </a:r>
            <a:r>
              <a:rPr lang="en-GB" sz="2000" dirty="0" smtClean="0"/>
              <a:t> book unearths the political relationships that </a:t>
            </a:r>
            <a:r>
              <a:rPr lang="en-GB" sz="2000" i="1" dirty="0" smtClean="0"/>
              <a:t>Kula</a:t>
            </a:r>
            <a:r>
              <a:rPr lang="en-GB" sz="2000" dirty="0" smtClean="0"/>
              <a:t> operated in</a:t>
            </a:r>
            <a:endParaRPr lang="en-US" sz="2000" dirty="0"/>
          </a:p>
        </p:txBody>
      </p:sp>
    </p:spTree>
    <p:extLst>
      <p:ext uri="{BB962C8B-B14F-4D97-AF65-F5344CB8AC3E}">
        <p14:creationId xmlns:p14="http://schemas.microsoft.com/office/powerpoint/2010/main" val="33151722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80900" y="0"/>
            <a:ext cx="4463099" cy="6858000"/>
          </a:xfrm>
          <a:prstGeom prst="rect">
            <a:avLst/>
          </a:prstGeom>
        </p:spPr>
      </p:pic>
      <p:sp>
        <p:nvSpPr>
          <p:cNvPr id="3" name="Rectangle 2"/>
          <p:cNvSpPr/>
          <p:nvPr/>
        </p:nvSpPr>
        <p:spPr>
          <a:xfrm>
            <a:off x="11998" y="24481"/>
            <a:ext cx="4668902" cy="6370974"/>
          </a:xfrm>
          <a:prstGeom prst="rect">
            <a:avLst/>
          </a:prstGeom>
        </p:spPr>
        <p:txBody>
          <a:bodyPr wrap="square">
            <a:spAutoFit/>
          </a:bodyPr>
          <a:lstStyle/>
          <a:p>
            <a:r>
              <a:rPr lang="en-US" sz="2400" dirty="0" smtClean="0">
                <a:solidFill>
                  <a:srgbClr val="3366FF"/>
                </a:solidFill>
              </a:rPr>
              <a:t>Peter </a:t>
            </a:r>
            <a:r>
              <a:rPr lang="en-US" sz="2400" dirty="0" err="1" smtClean="0">
                <a:solidFill>
                  <a:srgbClr val="3366FF"/>
                </a:solidFill>
              </a:rPr>
              <a:t>Breggin</a:t>
            </a:r>
            <a:r>
              <a:rPr lang="en-US" sz="2400" dirty="0" smtClean="0">
                <a:solidFill>
                  <a:srgbClr val="3366FF"/>
                </a:solidFill>
              </a:rPr>
              <a:t> is a psychiatrist in the US known as “the conscience of psychiatry”, author of </a:t>
            </a:r>
            <a:r>
              <a:rPr lang="en-US" sz="2400" i="1" dirty="0" smtClean="0">
                <a:solidFill>
                  <a:srgbClr val="3366FF"/>
                </a:solidFill>
              </a:rPr>
              <a:t>Toxic Psychiatry</a:t>
            </a:r>
            <a:r>
              <a:rPr lang="en-US" sz="2400" dirty="0" smtClean="0">
                <a:solidFill>
                  <a:srgbClr val="3366FF"/>
                </a:solidFill>
              </a:rPr>
              <a:t> 1991, </a:t>
            </a:r>
            <a:r>
              <a:rPr lang="en-US" sz="2400" i="1" dirty="0" smtClean="0">
                <a:solidFill>
                  <a:srgbClr val="3366FF"/>
                </a:solidFill>
              </a:rPr>
              <a:t>Talking back to </a:t>
            </a:r>
            <a:r>
              <a:rPr lang="en-US" sz="2400" i="1" dirty="0" err="1" smtClean="0">
                <a:solidFill>
                  <a:srgbClr val="3366FF"/>
                </a:solidFill>
              </a:rPr>
              <a:t>prozac</a:t>
            </a:r>
            <a:r>
              <a:rPr lang="en-US" sz="2400" i="1" dirty="0" smtClean="0">
                <a:solidFill>
                  <a:srgbClr val="3366FF"/>
                </a:solidFill>
              </a:rPr>
              <a:t>, </a:t>
            </a:r>
            <a:r>
              <a:rPr lang="en-US" sz="2400" dirty="0" smtClean="0">
                <a:solidFill>
                  <a:srgbClr val="3366FF"/>
                </a:solidFill>
              </a:rPr>
              <a:t>1994.</a:t>
            </a:r>
          </a:p>
          <a:p>
            <a:r>
              <a:rPr lang="en-US" sz="2400" dirty="0" smtClean="0">
                <a:solidFill>
                  <a:srgbClr val="3366FF"/>
                </a:solidFill>
              </a:rPr>
              <a:t>	In this book, with his wife, he reveals the pandemic master </a:t>
            </a:r>
            <a:r>
              <a:rPr lang="en-US" sz="2400" dirty="0">
                <a:solidFill>
                  <a:srgbClr val="3366FF"/>
                </a:solidFill>
              </a:rPr>
              <a:t>plan </a:t>
            </a:r>
            <a:r>
              <a:rPr lang="en-US" sz="2400" dirty="0" smtClean="0">
                <a:solidFill>
                  <a:srgbClr val="3366FF"/>
                </a:solidFill>
              </a:rPr>
              <a:t>developed over </a:t>
            </a:r>
            <a:r>
              <a:rPr lang="en-US" sz="2400" dirty="0">
                <a:solidFill>
                  <a:srgbClr val="3366FF"/>
                </a:solidFill>
              </a:rPr>
              <a:t>ten </a:t>
            </a:r>
            <a:r>
              <a:rPr lang="en-US" sz="2400" dirty="0" smtClean="0">
                <a:solidFill>
                  <a:srgbClr val="3366FF"/>
                </a:solidFill>
              </a:rPr>
              <a:t>years and the ‘fraudulent science’ involved: </a:t>
            </a:r>
          </a:p>
          <a:p>
            <a:r>
              <a:rPr lang="en-US" sz="2400" dirty="0" smtClean="0">
                <a:solidFill>
                  <a:srgbClr val="3366FF"/>
                </a:solidFill>
              </a:rPr>
              <a:t>“a </a:t>
            </a:r>
            <a:r>
              <a:rPr lang="en-US" sz="2400" dirty="0">
                <a:solidFill>
                  <a:srgbClr val="3366FF"/>
                </a:solidFill>
              </a:rPr>
              <a:t>plan to reorganize the world in the name of public </a:t>
            </a:r>
            <a:r>
              <a:rPr lang="en-US" sz="2400" dirty="0" smtClean="0">
                <a:solidFill>
                  <a:srgbClr val="3366FF"/>
                </a:solidFill>
              </a:rPr>
              <a:t>health. </a:t>
            </a:r>
            <a:r>
              <a:rPr lang="en-US" sz="2400" smtClean="0">
                <a:solidFill>
                  <a:srgbClr val="3366FF"/>
                </a:solidFill>
              </a:rPr>
              <a:t>Billionaires</a:t>
            </a:r>
            <a:r>
              <a:rPr lang="en-US" sz="2400" dirty="0">
                <a:solidFill>
                  <a:srgbClr val="3366FF"/>
                </a:solidFill>
              </a:rPr>
              <a:t>, government agencies, giant funds, and major industries collaborated years ahead of time to lay the groundwork for what would become Operation Warp Speed and the Great Reset in 2020</a:t>
            </a:r>
            <a:r>
              <a:rPr lang="en-US" sz="2400" dirty="0" smtClean="0">
                <a:solidFill>
                  <a:srgbClr val="3366FF"/>
                </a:solidFill>
              </a:rPr>
              <a:t>.”</a:t>
            </a:r>
            <a:endParaRPr lang="en-US" sz="2400" dirty="0">
              <a:solidFill>
                <a:srgbClr val="3366FF"/>
              </a:solidFill>
            </a:endParaRPr>
          </a:p>
        </p:txBody>
      </p:sp>
    </p:spTree>
    <p:extLst>
      <p:ext uri="{BB962C8B-B14F-4D97-AF65-F5344CB8AC3E}">
        <p14:creationId xmlns:p14="http://schemas.microsoft.com/office/powerpoint/2010/main" val="40227214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3185487"/>
          </a:xfrm>
          <a:prstGeom prst="rect">
            <a:avLst/>
          </a:prstGeom>
        </p:spPr>
        <p:txBody>
          <a:bodyPr wrap="square">
            <a:spAutoFit/>
          </a:bodyPr>
          <a:lstStyle/>
          <a:p>
            <a:r>
              <a:rPr lang="en-US" sz="2700" b="1" dirty="0"/>
              <a:t>Vaccinated people now make majority of </a:t>
            </a:r>
            <a:r>
              <a:rPr lang="en-US" sz="2700" b="1" dirty="0" err="1"/>
              <a:t>Covid</a:t>
            </a:r>
            <a:r>
              <a:rPr lang="en-US" sz="2700" b="1" dirty="0"/>
              <a:t> deaths in US: </a:t>
            </a:r>
            <a:r>
              <a:rPr lang="en-US" sz="2700" b="1" dirty="0" smtClean="0"/>
              <a:t>Report, </a:t>
            </a:r>
            <a:r>
              <a:rPr lang="en-US" sz="2700" i="1" dirty="0" smtClean="0"/>
              <a:t>Economics Times, </a:t>
            </a:r>
            <a:r>
              <a:rPr lang="en-US" sz="2700" dirty="0" smtClean="0"/>
              <a:t>health news, 22 Nov 2022</a:t>
            </a:r>
          </a:p>
          <a:p>
            <a:r>
              <a:rPr lang="en-US" sz="2100" dirty="0" smtClean="0"/>
              <a:t>In a startling revelation, a</a:t>
            </a:r>
          </a:p>
          <a:p>
            <a:r>
              <a:rPr lang="en-US" sz="2100" dirty="0" smtClean="0"/>
              <a:t>Washington post analysis </a:t>
            </a:r>
          </a:p>
          <a:p>
            <a:r>
              <a:rPr lang="en-US" sz="2100" dirty="0" smtClean="0"/>
              <a:t>has found that more </a:t>
            </a:r>
            <a:r>
              <a:rPr lang="en-US" sz="2100" dirty="0" err="1" smtClean="0"/>
              <a:t>vaccin</a:t>
            </a:r>
            <a:endParaRPr lang="en-US" sz="2100" dirty="0" smtClean="0"/>
          </a:p>
          <a:p>
            <a:r>
              <a:rPr lang="en-US" sz="2100" dirty="0"/>
              <a:t>-</a:t>
            </a:r>
            <a:r>
              <a:rPr lang="en-US" sz="2100" dirty="0" err="1" smtClean="0"/>
              <a:t>ated</a:t>
            </a:r>
            <a:r>
              <a:rPr lang="en-US" sz="2100" dirty="0" smtClean="0"/>
              <a:t> people are now dying, </a:t>
            </a:r>
          </a:p>
          <a:p>
            <a:r>
              <a:rPr lang="en-US" sz="2100" dirty="0" smtClean="0"/>
              <a:t>and 58% of coronavirus </a:t>
            </a:r>
          </a:p>
          <a:p>
            <a:r>
              <a:rPr lang="en-US" sz="2100" dirty="0" smtClean="0"/>
              <a:t>deaths in the US were people</a:t>
            </a:r>
          </a:p>
          <a:p>
            <a:r>
              <a:rPr lang="en-US" sz="2100" dirty="0"/>
              <a:t>w</a:t>
            </a:r>
            <a:r>
              <a:rPr lang="en-US" sz="2100" dirty="0" smtClean="0"/>
              <a:t>ho were vaccinated or boosted</a:t>
            </a:r>
            <a:endParaRPr lang="en-US" sz="2100" dirty="0"/>
          </a:p>
        </p:txBody>
      </p:sp>
      <p:pic>
        <p:nvPicPr>
          <p:cNvPr id="3" name="Picture 2"/>
          <p:cNvPicPr>
            <a:picLocks noChangeAspect="1"/>
          </p:cNvPicPr>
          <p:nvPr/>
        </p:nvPicPr>
        <p:blipFill>
          <a:blip r:embed="rId2"/>
          <a:stretch>
            <a:fillRect/>
          </a:stretch>
        </p:blipFill>
        <p:spPr>
          <a:xfrm>
            <a:off x="3647264" y="827022"/>
            <a:ext cx="5496735" cy="4238484"/>
          </a:xfrm>
          <a:prstGeom prst="rect">
            <a:avLst/>
          </a:prstGeom>
        </p:spPr>
      </p:pic>
      <p:sp>
        <p:nvSpPr>
          <p:cNvPr id="4" name="Rectangle 3"/>
          <p:cNvSpPr/>
          <p:nvPr/>
        </p:nvSpPr>
        <p:spPr>
          <a:xfrm>
            <a:off x="-1" y="3105835"/>
            <a:ext cx="9144000" cy="4093428"/>
          </a:xfrm>
          <a:prstGeom prst="rect">
            <a:avLst/>
          </a:prstGeom>
        </p:spPr>
        <p:txBody>
          <a:bodyPr wrap="square">
            <a:spAutoFit/>
          </a:bodyPr>
          <a:lstStyle/>
          <a:p>
            <a:r>
              <a:rPr lang="en-GB" sz="2000" b="1" u="sng" dirty="0" smtClean="0">
                <a:solidFill>
                  <a:srgbClr val="800000"/>
                </a:solidFill>
              </a:rPr>
              <a:t>John </a:t>
            </a:r>
            <a:r>
              <a:rPr lang="en-GB" sz="2000" b="1" u="sng" dirty="0" err="1" smtClean="0">
                <a:solidFill>
                  <a:srgbClr val="800000"/>
                </a:solidFill>
              </a:rPr>
              <a:t>Leake</a:t>
            </a:r>
            <a:r>
              <a:rPr lang="en-GB" sz="2000" b="1" dirty="0" smtClean="0">
                <a:solidFill>
                  <a:srgbClr val="800000"/>
                </a:solidFill>
              </a:rPr>
              <a:t>, </a:t>
            </a:r>
            <a:r>
              <a:rPr lang="en-US" sz="2000" b="1" dirty="0">
                <a:solidFill>
                  <a:srgbClr val="800000"/>
                </a:solidFill>
              </a:rPr>
              <a:t>‘The </a:t>
            </a:r>
            <a:r>
              <a:rPr lang="en-US" sz="2000" b="1" dirty="0" err="1">
                <a:solidFill>
                  <a:srgbClr val="800000"/>
                </a:solidFill>
              </a:rPr>
              <a:t>Covid</a:t>
            </a:r>
            <a:r>
              <a:rPr lang="en-US" sz="2000" b="1" dirty="0">
                <a:solidFill>
                  <a:srgbClr val="800000"/>
                </a:solidFill>
              </a:rPr>
              <a:t> </a:t>
            </a:r>
            <a:r>
              <a:rPr lang="en-US" sz="2000" b="1" dirty="0" smtClean="0">
                <a:solidFill>
                  <a:srgbClr val="800000"/>
                </a:solidFill>
              </a:rPr>
              <a:t>mRNA</a:t>
            </a:r>
          </a:p>
          <a:p>
            <a:r>
              <a:rPr lang="en-US" sz="2000" b="1" dirty="0" smtClean="0">
                <a:solidFill>
                  <a:srgbClr val="800000"/>
                </a:solidFill>
              </a:rPr>
              <a:t>Vaccine </a:t>
            </a:r>
            <a:r>
              <a:rPr lang="en-US" sz="2000" b="1" dirty="0">
                <a:solidFill>
                  <a:srgbClr val="800000"/>
                </a:solidFill>
              </a:rPr>
              <a:t>Causes </a:t>
            </a:r>
            <a:r>
              <a:rPr lang="en-US" sz="2000" b="1" dirty="0" smtClean="0">
                <a:solidFill>
                  <a:srgbClr val="800000"/>
                </a:solidFill>
              </a:rPr>
              <a:t>Cardiac Arrests</a:t>
            </a:r>
            <a:r>
              <a:rPr lang="en-US" sz="2000" b="1" dirty="0">
                <a:solidFill>
                  <a:srgbClr val="800000"/>
                </a:solidFill>
              </a:rPr>
              <a:t>, </a:t>
            </a:r>
            <a:endParaRPr lang="en-US" sz="2000" b="1" dirty="0" smtClean="0">
              <a:solidFill>
                <a:srgbClr val="800000"/>
              </a:solidFill>
            </a:endParaRPr>
          </a:p>
          <a:p>
            <a:r>
              <a:rPr lang="en-US" sz="2000" b="1" dirty="0" smtClean="0">
                <a:solidFill>
                  <a:srgbClr val="800000"/>
                </a:solidFill>
              </a:rPr>
              <a:t>Heart </a:t>
            </a:r>
            <a:r>
              <a:rPr lang="en-US" sz="2000" b="1" dirty="0">
                <a:solidFill>
                  <a:srgbClr val="800000"/>
                </a:solidFill>
              </a:rPr>
              <a:t>Attacks, </a:t>
            </a:r>
            <a:r>
              <a:rPr lang="en-US" sz="2000" b="1" dirty="0" smtClean="0">
                <a:solidFill>
                  <a:srgbClr val="800000"/>
                </a:solidFill>
              </a:rPr>
              <a:t>Stroke</a:t>
            </a:r>
            <a:r>
              <a:rPr lang="en-US" sz="2000" dirty="0">
                <a:solidFill>
                  <a:srgbClr val="800000"/>
                </a:solidFill>
              </a:rPr>
              <a:t>s</a:t>
            </a:r>
            <a:r>
              <a:rPr lang="en-US" sz="2000" dirty="0" smtClean="0">
                <a:solidFill>
                  <a:srgbClr val="800000"/>
                </a:solidFill>
              </a:rPr>
              <a:t>: </a:t>
            </a:r>
          </a:p>
          <a:p>
            <a:r>
              <a:rPr lang="en-US" sz="2000" dirty="0" smtClean="0">
                <a:solidFill>
                  <a:srgbClr val="800000"/>
                </a:solidFill>
              </a:rPr>
              <a:t>Leading </a:t>
            </a:r>
            <a:r>
              <a:rPr lang="en-US" sz="2000" dirty="0">
                <a:solidFill>
                  <a:srgbClr val="800000"/>
                </a:solidFill>
              </a:rPr>
              <a:t>British cardiologist, Dr. </a:t>
            </a:r>
            <a:endParaRPr lang="en-US" sz="2000" dirty="0" smtClean="0">
              <a:solidFill>
                <a:srgbClr val="800000"/>
              </a:solidFill>
            </a:endParaRPr>
          </a:p>
          <a:p>
            <a:r>
              <a:rPr lang="en-US" sz="2000" dirty="0" err="1" smtClean="0">
                <a:solidFill>
                  <a:srgbClr val="800000"/>
                </a:solidFill>
              </a:rPr>
              <a:t>Aseem</a:t>
            </a:r>
            <a:r>
              <a:rPr lang="en-US" sz="2000" dirty="0" smtClean="0">
                <a:solidFill>
                  <a:srgbClr val="800000"/>
                </a:solidFill>
              </a:rPr>
              <a:t> </a:t>
            </a:r>
            <a:r>
              <a:rPr lang="en-US" sz="2000" dirty="0" err="1">
                <a:solidFill>
                  <a:srgbClr val="800000"/>
                </a:solidFill>
              </a:rPr>
              <a:t>Malhotra</a:t>
            </a:r>
            <a:r>
              <a:rPr lang="en-US" sz="2000" dirty="0">
                <a:solidFill>
                  <a:srgbClr val="800000"/>
                </a:solidFill>
              </a:rPr>
              <a:t>, and Dr. Peter </a:t>
            </a:r>
            <a:endParaRPr lang="en-US" sz="2000" dirty="0" smtClean="0">
              <a:solidFill>
                <a:srgbClr val="800000"/>
              </a:solidFill>
            </a:endParaRPr>
          </a:p>
          <a:p>
            <a:r>
              <a:rPr lang="en-US" sz="2000" dirty="0" smtClean="0">
                <a:solidFill>
                  <a:srgbClr val="800000"/>
                </a:solidFill>
              </a:rPr>
              <a:t>McCullough </a:t>
            </a:r>
            <a:r>
              <a:rPr lang="en-US" sz="2000" dirty="0">
                <a:solidFill>
                  <a:srgbClr val="800000"/>
                </a:solidFill>
              </a:rPr>
              <a:t>independently </a:t>
            </a:r>
            <a:endParaRPr lang="en-US" sz="2000" dirty="0" smtClean="0">
              <a:solidFill>
                <a:srgbClr val="800000"/>
              </a:solidFill>
            </a:endParaRPr>
          </a:p>
          <a:p>
            <a:r>
              <a:rPr lang="en-US" sz="2000" dirty="0" smtClean="0">
                <a:solidFill>
                  <a:srgbClr val="800000"/>
                </a:solidFill>
              </a:rPr>
              <a:t>come </a:t>
            </a:r>
            <a:r>
              <a:rPr lang="en-US" sz="2000" dirty="0">
                <a:solidFill>
                  <a:srgbClr val="800000"/>
                </a:solidFill>
              </a:rPr>
              <a:t>to same conclusion’, </a:t>
            </a:r>
            <a:r>
              <a:rPr lang="en-US" sz="2000" i="1" dirty="0">
                <a:solidFill>
                  <a:srgbClr val="800000"/>
                </a:solidFill>
              </a:rPr>
              <a:t>Global Research, </a:t>
            </a:r>
            <a:r>
              <a:rPr lang="en-US" sz="2000" dirty="0">
                <a:solidFill>
                  <a:srgbClr val="800000"/>
                </a:solidFill>
              </a:rPr>
              <a:t>24 </a:t>
            </a:r>
            <a:r>
              <a:rPr lang="en-US" sz="2000" dirty="0" smtClean="0">
                <a:solidFill>
                  <a:srgbClr val="800000"/>
                </a:solidFill>
              </a:rPr>
              <a:t>November 2022.</a:t>
            </a:r>
            <a:r>
              <a:rPr lang="en-GB" sz="2000" dirty="0" smtClean="0">
                <a:solidFill>
                  <a:srgbClr val="800000"/>
                </a:solidFill>
              </a:rPr>
              <a:t> </a:t>
            </a:r>
            <a:endParaRPr lang="en-GB" sz="2000" b="1" dirty="0">
              <a:solidFill>
                <a:srgbClr val="800000"/>
              </a:solidFill>
            </a:endParaRPr>
          </a:p>
          <a:p>
            <a:r>
              <a:rPr lang="en-GB" sz="2000" b="1" u="sng" dirty="0">
                <a:solidFill>
                  <a:srgbClr val="800000"/>
                </a:solidFill>
              </a:rPr>
              <a:t>John Campbell</a:t>
            </a:r>
            <a:r>
              <a:rPr lang="en-GB" sz="2000" b="1" dirty="0">
                <a:solidFill>
                  <a:srgbClr val="800000"/>
                </a:solidFill>
              </a:rPr>
              <a:t>, ‘Reanalysis of mRNA trial data’</a:t>
            </a:r>
            <a:r>
              <a:rPr lang="en-GB" sz="2000" dirty="0">
                <a:solidFill>
                  <a:srgbClr val="800000"/>
                </a:solidFill>
              </a:rPr>
              <a:t>, </a:t>
            </a:r>
            <a:r>
              <a:rPr lang="en-GB" sz="2000" dirty="0" err="1">
                <a:solidFill>
                  <a:srgbClr val="800000"/>
                </a:solidFill>
              </a:rPr>
              <a:t>youtube</a:t>
            </a:r>
            <a:r>
              <a:rPr lang="en-GB" sz="2000" dirty="0">
                <a:solidFill>
                  <a:srgbClr val="800000"/>
                </a:solidFill>
              </a:rPr>
              <a:t> 31 December 2022.</a:t>
            </a:r>
            <a:endParaRPr lang="en-US" sz="2000" dirty="0">
              <a:solidFill>
                <a:srgbClr val="800000"/>
              </a:solidFill>
            </a:endParaRPr>
          </a:p>
          <a:p>
            <a:r>
              <a:rPr lang="en-GB" sz="2000" b="1" u="sng" dirty="0" smtClean="0">
                <a:solidFill>
                  <a:srgbClr val="800000"/>
                </a:solidFill>
              </a:rPr>
              <a:t>Joseph </a:t>
            </a:r>
            <a:r>
              <a:rPr lang="en-GB" sz="2000" b="1" u="sng" dirty="0" err="1" smtClean="0">
                <a:solidFill>
                  <a:srgbClr val="800000"/>
                </a:solidFill>
              </a:rPr>
              <a:t>Mercola</a:t>
            </a:r>
            <a:r>
              <a:rPr lang="en-GB" sz="2000" b="1" dirty="0" smtClean="0">
                <a:solidFill>
                  <a:srgbClr val="800000"/>
                </a:solidFill>
              </a:rPr>
              <a:t>, </a:t>
            </a:r>
            <a:r>
              <a:rPr lang="en-GB" sz="2000" b="1" dirty="0">
                <a:solidFill>
                  <a:srgbClr val="800000"/>
                </a:solidFill>
              </a:rPr>
              <a:t>‘Shocking lab investigation of COVID vaccines’</a:t>
            </a:r>
            <a:r>
              <a:rPr lang="en-GB" sz="2000" dirty="0">
                <a:solidFill>
                  <a:srgbClr val="800000"/>
                </a:solidFill>
              </a:rPr>
              <a:t>, </a:t>
            </a:r>
            <a:r>
              <a:rPr lang="en-GB" sz="2000" i="1" dirty="0">
                <a:solidFill>
                  <a:srgbClr val="800000"/>
                </a:solidFill>
              </a:rPr>
              <a:t>The Epoch Times, </a:t>
            </a:r>
            <a:r>
              <a:rPr lang="en-GB" sz="2000" dirty="0">
                <a:solidFill>
                  <a:srgbClr val="800000"/>
                </a:solidFill>
              </a:rPr>
              <a:t>1</a:t>
            </a:r>
            <a:r>
              <a:rPr lang="en-GB" sz="2000" baseline="30000" dirty="0">
                <a:solidFill>
                  <a:srgbClr val="800000"/>
                </a:solidFill>
              </a:rPr>
              <a:t>st</a:t>
            </a:r>
            <a:r>
              <a:rPr lang="en-GB" sz="2000" dirty="0">
                <a:solidFill>
                  <a:srgbClr val="800000"/>
                </a:solidFill>
              </a:rPr>
              <a:t> January </a:t>
            </a:r>
            <a:r>
              <a:rPr lang="en-GB" sz="2000" dirty="0" smtClean="0">
                <a:solidFill>
                  <a:srgbClr val="800000"/>
                </a:solidFill>
              </a:rPr>
              <a:t>2023.</a:t>
            </a:r>
          </a:p>
          <a:p>
            <a:r>
              <a:rPr lang="en-GB" sz="2000" b="1" u="sng" dirty="0" smtClean="0">
                <a:solidFill>
                  <a:srgbClr val="800000"/>
                </a:solidFill>
              </a:rPr>
              <a:t>Marina Zhang</a:t>
            </a:r>
            <a:r>
              <a:rPr lang="en-GB" sz="2000" b="1" dirty="0" smtClean="0">
                <a:solidFill>
                  <a:srgbClr val="800000"/>
                </a:solidFill>
              </a:rPr>
              <a:t>, </a:t>
            </a:r>
            <a:r>
              <a:rPr lang="en-GB" sz="2000" b="1" dirty="0">
                <a:solidFill>
                  <a:srgbClr val="800000"/>
                </a:solidFill>
              </a:rPr>
              <a:t>‘More than 270 sudden cardiac deaths in US athletes after vaccination: peer reviewed study’</a:t>
            </a:r>
            <a:r>
              <a:rPr lang="en-GB" sz="2000" dirty="0">
                <a:solidFill>
                  <a:srgbClr val="800000"/>
                </a:solidFill>
              </a:rPr>
              <a:t>, </a:t>
            </a:r>
            <a:r>
              <a:rPr lang="en-GB" sz="2000" i="1" dirty="0">
                <a:solidFill>
                  <a:srgbClr val="800000"/>
                </a:solidFill>
              </a:rPr>
              <a:t>The Epoch Times</a:t>
            </a:r>
            <a:r>
              <a:rPr lang="en-GB" sz="2000" dirty="0">
                <a:solidFill>
                  <a:srgbClr val="800000"/>
                </a:solidFill>
              </a:rPr>
              <a:t>, 4 </a:t>
            </a:r>
            <a:r>
              <a:rPr lang="en-GB" sz="2000" dirty="0" smtClean="0">
                <a:solidFill>
                  <a:srgbClr val="800000"/>
                </a:solidFill>
              </a:rPr>
              <a:t>January 2023. </a:t>
            </a:r>
            <a:endParaRPr lang="en-GB" sz="2000" dirty="0">
              <a:solidFill>
                <a:srgbClr val="800000"/>
              </a:solidFill>
            </a:endParaRPr>
          </a:p>
          <a:p>
            <a:endParaRPr lang="en-US" sz="2000" dirty="0">
              <a:solidFill>
                <a:srgbClr val="800000"/>
              </a:solidFill>
            </a:endParaRPr>
          </a:p>
        </p:txBody>
      </p:sp>
    </p:spTree>
    <p:extLst>
      <p:ext uri="{BB962C8B-B14F-4D97-AF65-F5344CB8AC3E}">
        <p14:creationId xmlns:p14="http://schemas.microsoft.com/office/powerpoint/2010/main" val="7119470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201972"/>
          </a:xfrm>
          <a:prstGeom prst="rect">
            <a:avLst/>
          </a:prstGeom>
        </p:spPr>
        <p:txBody>
          <a:bodyPr wrap="square">
            <a:spAutoFit/>
          </a:bodyPr>
          <a:lstStyle/>
          <a:p>
            <a:r>
              <a:rPr lang="en-GB" sz="1900" dirty="0" smtClean="0">
                <a:solidFill>
                  <a:srgbClr val="0000FF"/>
                </a:solidFill>
              </a:rPr>
              <a:t>If </a:t>
            </a:r>
            <a:r>
              <a:rPr lang="en-GB" sz="1900" dirty="0">
                <a:solidFill>
                  <a:srgbClr val="0000FF"/>
                </a:solidFill>
              </a:rPr>
              <a:t>media and government ‘fact-checking’ is as biased as </a:t>
            </a:r>
            <a:r>
              <a:rPr lang="en-GB" sz="1900" dirty="0" smtClean="0">
                <a:solidFill>
                  <a:srgbClr val="0000FF"/>
                </a:solidFill>
              </a:rPr>
              <a:t>most </a:t>
            </a:r>
            <a:r>
              <a:rPr lang="en-GB" sz="1900" dirty="0">
                <a:solidFill>
                  <a:srgbClr val="0000FF"/>
                </a:solidFill>
              </a:rPr>
              <a:t>independent </a:t>
            </a:r>
            <a:r>
              <a:rPr lang="en-GB" sz="1900" dirty="0" smtClean="0">
                <a:solidFill>
                  <a:srgbClr val="0000FF"/>
                </a:solidFill>
              </a:rPr>
              <a:t>experts say, what </a:t>
            </a:r>
            <a:r>
              <a:rPr lang="en-GB" sz="1900" dirty="0">
                <a:solidFill>
                  <a:srgbClr val="0000FF"/>
                </a:solidFill>
              </a:rPr>
              <a:t>is real information and what is disinformation or </a:t>
            </a:r>
            <a:r>
              <a:rPr lang="en-GB" sz="1900" dirty="0" smtClean="0">
                <a:solidFill>
                  <a:srgbClr val="0000FF"/>
                </a:solidFill>
              </a:rPr>
              <a:t>misinformation?  </a:t>
            </a:r>
            <a:r>
              <a:rPr lang="en-GB" sz="1900" dirty="0">
                <a:solidFill>
                  <a:srgbClr val="0000FF"/>
                </a:solidFill>
              </a:rPr>
              <a:t>P</a:t>
            </a:r>
            <a:r>
              <a:rPr lang="en-GB" sz="1900" dirty="0" smtClean="0">
                <a:solidFill>
                  <a:srgbClr val="0000FF"/>
                </a:solidFill>
              </a:rPr>
              <a:t>rominent </a:t>
            </a:r>
            <a:r>
              <a:rPr lang="en-GB" sz="1900" dirty="0">
                <a:solidFill>
                  <a:srgbClr val="0000FF"/>
                </a:solidFill>
              </a:rPr>
              <a:t>independent journalists have recently asserted that the main sources of misinformation are increasingly to be found in mainstream media. </a:t>
            </a:r>
            <a:r>
              <a:rPr lang="en-GB" sz="1900" dirty="0" smtClean="0">
                <a:solidFill>
                  <a:srgbClr val="0000FF"/>
                </a:solidFill>
              </a:rPr>
              <a:t>‘</a:t>
            </a:r>
            <a:r>
              <a:rPr lang="en-GB" sz="1900" b="1" dirty="0" smtClean="0">
                <a:solidFill>
                  <a:srgbClr val="0000FF"/>
                </a:solidFill>
              </a:rPr>
              <a:t>Towards an anthropology of spies &amp; intelligence agencies</a:t>
            </a:r>
            <a:r>
              <a:rPr lang="en-GB" sz="1900" dirty="0" smtClean="0">
                <a:solidFill>
                  <a:srgbClr val="0000FF"/>
                </a:solidFill>
              </a:rPr>
              <a:t>’ (Padel 2022) suggests: mainstream media are very tightly controlled on sensitive topics by intelligence agencies. </a:t>
            </a:r>
          </a:p>
          <a:p>
            <a:r>
              <a:rPr lang="en-GB" sz="1900" dirty="0" smtClean="0">
                <a:solidFill>
                  <a:srgbClr val="0000FF"/>
                </a:solidFill>
              </a:rPr>
              <a:t>	Similarly </a:t>
            </a:r>
            <a:r>
              <a:rPr lang="en-GB" sz="1900" b="1" dirty="0" smtClean="0">
                <a:solidFill>
                  <a:srgbClr val="0000FF"/>
                </a:solidFill>
              </a:rPr>
              <a:t>Wikipedia</a:t>
            </a:r>
            <a:r>
              <a:rPr lang="en-GB" sz="1900" dirty="0" smtClean="0">
                <a:solidFill>
                  <a:srgbClr val="0000FF"/>
                </a:solidFill>
              </a:rPr>
              <a:t>, for example. It dismisses everyone </a:t>
            </a:r>
            <a:r>
              <a:rPr lang="en-GB" sz="1900" dirty="0">
                <a:solidFill>
                  <a:srgbClr val="0000FF"/>
                </a:solidFill>
              </a:rPr>
              <a:t>who </a:t>
            </a:r>
            <a:r>
              <a:rPr lang="en-GB" sz="1900" dirty="0" smtClean="0">
                <a:solidFill>
                  <a:srgbClr val="0000FF"/>
                </a:solidFill>
              </a:rPr>
              <a:t>has prominently questioned </a:t>
            </a:r>
            <a:r>
              <a:rPr lang="en-GB" sz="1900" dirty="0">
                <a:solidFill>
                  <a:srgbClr val="0000FF"/>
                </a:solidFill>
              </a:rPr>
              <a:t>the </a:t>
            </a:r>
            <a:r>
              <a:rPr lang="en-GB" sz="1900" dirty="0" err="1">
                <a:solidFill>
                  <a:srgbClr val="0000FF"/>
                </a:solidFill>
              </a:rPr>
              <a:t>covid</a:t>
            </a:r>
            <a:r>
              <a:rPr lang="en-GB" sz="1900" dirty="0">
                <a:solidFill>
                  <a:srgbClr val="0000FF"/>
                </a:solidFill>
              </a:rPr>
              <a:t> </a:t>
            </a:r>
            <a:r>
              <a:rPr lang="en-GB" sz="1900" dirty="0" smtClean="0">
                <a:solidFill>
                  <a:srgbClr val="0000FF"/>
                </a:solidFill>
              </a:rPr>
              <a:t>narrative </a:t>
            </a:r>
            <a:r>
              <a:rPr lang="en-GB" sz="1900" dirty="0">
                <a:solidFill>
                  <a:srgbClr val="0000FF"/>
                </a:solidFill>
              </a:rPr>
              <a:t>as </a:t>
            </a:r>
            <a:r>
              <a:rPr lang="en-GB" sz="1900" b="1" dirty="0">
                <a:solidFill>
                  <a:srgbClr val="0000FF"/>
                </a:solidFill>
              </a:rPr>
              <a:t>‘conspiracy theorists</a:t>
            </a:r>
            <a:r>
              <a:rPr lang="en-GB" sz="1900" b="1" dirty="0" smtClean="0">
                <a:solidFill>
                  <a:srgbClr val="0000FF"/>
                </a:solidFill>
              </a:rPr>
              <a:t>’</a:t>
            </a:r>
            <a:r>
              <a:rPr lang="en-GB" sz="1900" dirty="0" smtClean="0">
                <a:solidFill>
                  <a:srgbClr val="0000FF"/>
                </a:solidFill>
              </a:rPr>
              <a:t>. What’s </a:t>
            </a:r>
            <a:r>
              <a:rPr lang="en-GB" sz="1900" dirty="0">
                <a:solidFill>
                  <a:srgbClr val="0000FF"/>
                </a:solidFill>
              </a:rPr>
              <a:t>the history of this concept and </a:t>
            </a:r>
            <a:r>
              <a:rPr lang="en-GB" sz="1900" dirty="0" smtClean="0">
                <a:solidFill>
                  <a:srgbClr val="0000FF"/>
                </a:solidFill>
              </a:rPr>
              <a:t>its use? </a:t>
            </a:r>
            <a:r>
              <a:rPr lang="en-GB" sz="1900" dirty="0">
                <a:solidFill>
                  <a:srgbClr val="0000FF"/>
                </a:solidFill>
              </a:rPr>
              <a:t>The </a:t>
            </a:r>
            <a:r>
              <a:rPr lang="en-GB" sz="1900" dirty="0" smtClean="0">
                <a:solidFill>
                  <a:srgbClr val="0000FF"/>
                </a:solidFill>
              </a:rPr>
              <a:t>notorious </a:t>
            </a:r>
            <a:r>
              <a:rPr lang="en-GB" sz="1900" dirty="0">
                <a:solidFill>
                  <a:srgbClr val="0000FF"/>
                </a:solidFill>
              </a:rPr>
              <a:t>secret CIA cable in 1967 </a:t>
            </a:r>
            <a:r>
              <a:rPr lang="en-GB" sz="1900" dirty="0" smtClean="0">
                <a:solidFill>
                  <a:srgbClr val="0000FF"/>
                </a:solidFill>
              </a:rPr>
              <a:t>directed using </a:t>
            </a:r>
            <a:r>
              <a:rPr lang="en-GB" sz="1900" dirty="0">
                <a:solidFill>
                  <a:srgbClr val="0000FF"/>
                </a:solidFill>
              </a:rPr>
              <a:t>media contacts on a mass scale to discredit </a:t>
            </a:r>
            <a:r>
              <a:rPr lang="en-GB" sz="1900" dirty="0" smtClean="0">
                <a:solidFill>
                  <a:srgbClr val="0000FF"/>
                </a:solidFill>
              </a:rPr>
              <a:t>anyone </a:t>
            </a:r>
            <a:r>
              <a:rPr lang="en-GB" sz="1900" dirty="0">
                <a:solidFill>
                  <a:srgbClr val="0000FF"/>
                </a:solidFill>
              </a:rPr>
              <a:t>who questioned the Warren Commission Report and its ‘lone gunman’ theory about President Kennedy’s </a:t>
            </a:r>
            <a:r>
              <a:rPr lang="en-GB" sz="1900" dirty="0" smtClean="0">
                <a:solidFill>
                  <a:srgbClr val="0000FF"/>
                </a:solidFill>
              </a:rPr>
              <a:t>assassination </a:t>
            </a:r>
            <a:r>
              <a:rPr lang="mr-IN" sz="1900" dirty="0" smtClean="0">
                <a:solidFill>
                  <a:srgbClr val="0000FF"/>
                </a:solidFill>
              </a:rPr>
              <a:t>–</a:t>
            </a:r>
            <a:r>
              <a:rPr lang="en-GB" sz="1900" dirty="0" smtClean="0">
                <a:solidFill>
                  <a:srgbClr val="0000FF"/>
                </a:solidFill>
              </a:rPr>
              <a:t> a history </a:t>
            </a:r>
            <a:r>
              <a:rPr lang="en-GB" sz="1900" dirty="0">
                <a:solidFill>
                  <a:srgbClr val="0000FF"/>
                </a:solidFill>
              </a:rPr>
              <a:t>contested by apologists for the </a:t>
            </a:r>
            <a:r>
              <a:rPr lang="en-GB" sz="1900" dirty="0" smtClean="0">
                <a:solidFill>
                  <a:srgbClr val="0000FF"/>
                </a:solidFill>
              </a:rPr>
              <a:t>CIA </a:t>
            </a:r>
            <a:r>
              <a:rPr lang="en-GB" sz="1900" dirty="0">
                <a:solidFill>
                  <a:srgbClr val="0000FF"/>
                </a:solidFill>
              </a:rPr>
              <a:t>(e.g. Butter 2020), though easily reinforced (e.g. Shaw 2020). </a:t>
            </a:r>
            <a:endParaRPr lang="en-GB" sz="1900" dirty="0" smtClean="0"/>
          </a:p>
          <a:p>
            <a:r>
              <a:rPr lang="en-GB" b="1" u="sng" dirty="0" smtClean="0"/>
              <a:t>Edward Herman &amp; Noam Chomsky</a:t>
            </a:r>
            <a:r>
              <a:rPr lang="en-GB" b="1" dirty="0" smtClean="0"/>
              <a:t>, </a:t>
            </a:r>
            <a:r>
              <a:rPr lang="en-GB" b="1" i="1" dirty="0" smtClean="0"/>
              <a:t>Manufacturing Consent: The political economy of the mass media</a:t>
            </a:r>
            <a:r>
              <a:rPr lang="en-GB" i="1" dirty="0" smtClean="0"/>
              <a:t>, </a:t>
            </a:r>
            <a:r>
              <a:rPr lang="en-GB" dirty="0" smtClean="0"/>
              <a:t>1988. </a:t>
            </a:r>
            <a:r>
              <a:rPr lang="en-GB" dirty="0"/>
              <a:t> </a:t>
            </a:r>
            <a:r>
              <a:rPr lang="en-GB" b="1" dirty="0" smtClean="0"/>
              <a:t>				</a:t>
            </a:r>
          </a:p>
          <a:p>
            <a:r>
              <a:rPr lang="en-GB" b="1" u="sng" dirty="0" smtClean="0"/>
              <a:t>Michael Butter</a:t>
            </a:r>
            <a:r>
              <a:rPr lang="en-GB" b="1" dirty="0" smtClean="0"/>
              <a:t>,  </a:t>
            </a:r>
            <a:r>
              <a:rPr lang="en-GB" b="1" dirty="0"/>
              <a:t>‘There’s a conspiracy theory that the CIA invented the term “conspiracy theory</a:t>
            </a:r>
            <a:r>
              <a:rPr lang="en-GB" b="1" dirty="0" smtClean="0"/>
              <a:t>”,</a:t>
            </a:r>
            <a:r>
              <a:rPr lang="en-GB" b="1" i="1" dirty="0" smtClean="0"/>
              <a:t> The Conversation</a:t>
            </a:r>
            <a:r>
              <a:rPr lang="en-GB" i="1" dirty="0" smtClean="0"/>
              <a:t>, </a:t>
            </a:r>
            <a:r>
              <a:rPr lang="en-GB" dirty="0"/>
              <a:t>17 March </a:t>
            </a:r>
            <a:r>
              <a:rPr lang="en-GB" dirty="0" smtClean="0"/>
              <a:t>2020.</a:t>
            </a:r>
            <a:r>
              <a:rPr lang="en-GB" b="1" dirty="0" smtClean="0"/>
              <a:t> </a:t>
            </a:r>
            <a:endParaRPr lang="en-GB" b="1" i="1" dirty="0" smtClean="0">
              <a:solidFill>
                <a:srgbClr val="0000FF"/>
              </a:solidFill>
            </a:endParaRPr>
          </a:p>
          <a:p>
            <a:r>
              <a:rPr lang="en-GB" b="1" u="sng" dirty="0"/>
              <a:t>Mark </a:t>
            </a:r>
            <a:r>
              <a:rPr lang="en-GB" b="1" u="sng" dirty="0" smtClean="0"/>
              <a:t>Shaw</a:t>
            </a:r>
            <a:r>
              <a:rPr lang="en-GB" b="1" dirty="0" smtClean="0"/>
              <a:t>, </a:t>
            </a:r>
            <a:r>
              <a:rPr lang="en-GB" b="1" i="1" dirty="0"/>
              <a:t>Denial of justice: Dorothy </a:t>
            </a:r>
            <a:r>
              <a:rPr lang="en-GB" b="1" i="1" dirty="0" err="1"/>
              <a:t>Kilgallen</a:t>
            </a:r>
            <a:r>
              <a:rPr lang="en-GB" b="1" i="1" dirty="0"/>
              <a:t>, abuse of power, and the </a:t>
            </a:r>
            <a:r>
              <a:rPr lang="en-GB" b="1" i="1" dirty="0" smtClean="0"/>
              <a:t>most</a:t>
            </a:r>
            <a:r>
              <a:rPr lang="en-GB" b="1" dirty="0"/>
              <a:t> </a:t>
            </a:r>
            <a:r>
              <a:rPr lang="en-GB" b="1" i="1" dirty="0" smtClean="0"/>
              <a:t>compelling </a:t>
            </a:r>
            <a:r>
              <a:rPr lang="en-GB" b="1" i="1" dirty="0"/>
              <a:t>JFK assassination investigation in </a:t>
            </a:r>
            <a:r>
              <a:rPr lang="en-GB" b="1" i="1" dirty="0" smtClean="0"/>
              <a:t>history</a:t>
            </a:r>
            <a:r>
              <a:rPr lang="en-GB" dirty="0" smtClean="0"/>
              <a:t>, 2020. </a:t>
            </a:r>
            <a:r>
              <a:rPr lang="en-GB" b="1" dirty="0">
                <a:solidFill>
                  <a:srgbClr val="000000"/>
                </a:solidFill>
              </a:rPr>
              <a:t> </a:t>
            </a:r>
            <a:r>
              <a:rPr lang="en-GB" b="1" dirty="0" smtClean="0">
                <a:solidFill>
                  <a:srgbClr val="000000"/>
                </a:solidFill>
              </a:rPr>
              <a:t> </a:t>
            </a:r>
          </a:p>
          <a:p>
            <a:r>
              <a:rPr lang="en-GB" b="1" u="sng" dirty="0" smtClean="0">
                <a:solidFill>
                  <a:srgbClr val="000000"/>
                </a:solidFill>
              </a:rPr>
              <a:t>Felix Padel</a:t>
            </a:r>
            <a:r>
              <a:rPr lang="en-GB" b="1" dirty="0" smtClean="0">
                <a:solidFill>
                  <a:srgbClr val="000000"/>
                </a:solidFill>
              </a:rPr>
              <a:t> </a:t>
            </a:r>
            <a:r>
              <a:rPr lang="mr-IN" b="1" dirty="0" smtClean="0">
                <a:solidFill>
                  <a:srgbClr val="000000"/>
                </a:solidFill>
              </a:rPr>
              <a:t>–</a:t>
            </a:r>
            <a:r>
              <a:rPr lang="en-GB" b="1" dirty="0" smtClean="0">
                <a:solidFill>
                  <a:srgbClr val="000000"/>
                </a:solidFill>
              </a:rPr>
              <a:t> ‘Towards an anthropology of spies and intelligence agencies’</a:t>
            </a:r>
            <a:r>
              <a:rPr lang="en-GB" dirty="0" smtClean="0">
                <a:solidFill>
                  <a:srgbClr val="000000"/>
                </a:solidFill>
              </a:rPr>
              <a:t>, </a:t>
            </a:r>
            <a:r>
              <a:rPr lang="en-GB" i="1" dirty="0" smtClean="0">
                <a:solidFill>
                  <a:srgbClr val="000000"/>
                </a:solidFill>
              </a:rPr>
              <a:t>Journal of the Royal Anthropology Society of Oxford, </a:t>
            </a:r>
            <a:r>
              <a:rPr lang="en-GB" dirty="0" smtClean="0">
                <a:solidFill>
                  <a:srgbClr val="000000"/>
                </a:solidFill>
              </a:rPr>
              <a:t>2022.</a:t>
            </a:r>
            <a:endParaRPr lang="en-GB" dirty="0">
              <a:solidFill>
                <a:srgbClr val="000000"/>
              </a:solidFill>
            </a:endParaRPr>
          </a:p>
          <a:p>
            <a:r>
              <a:rPr lang="en-GB" b="1" u="sng" dirty="0" smtClean="0">
                <a:solidFill>
                  <a:srgbClr val="000000"/>
                </a:solidFill>
              </a:rPr>
              <a:t>Piers Robinson</a:t>
            </a:r>
            <a:r>
              <a:rPr lang="en-GB" b="1" dirty="0" smtClean="0">
                <a:solidFill>
                  <a:srgbClr val="000000"/>
                </a:solidFill>
              </a:rPr>
              <a:t>, </a:t>
            </a:r>
            <a:r>
              <a:rPr lang="en-GB" b="1" dirty="0" smtClean="0"/>
              <a:t>‘</a:t>
            </a:r>
            <a:r>
              <a:rPr lang="en-GB" b="1" dirty="0"/>
              <a:t>Threats to freedom of expression: the “fact-checking counter-disinformation industry”, and online harm legislation’</a:t>
            </a:r>
            <a:r>
              <a:rPr lang="en-GB" dirty="0"/>
              <a:t>, </a:t>
            </a:r>
            <a:r>
              <a:rPr lang="en-GB" i="1" dirty="0"/>
              <a:t>Propaganda in Focus, </a:t>
            </a:r>
            <a:r>
              <a:rPr lang="en-GB" dirty="0"/>
              <a:t>29 </a:t>
            </a:r>
            <a:r>
              <a:rPr lang="en-GB" dirty="0" smtClean="0"/>
              <a:t>November 2022.</a:t>
            </a:r>
          </a:p>
          <a:p>
            <a:r>
              <a:rPr lang="en-GB" b="1" u="sng" dirty="0" err="1"/>
              <a:t>Stavroula</a:t>
            </a:r>
            <a:r>
              <a:rPr lang="en-GB" b="1" u="sng" dirty="0"/>
              <a:t> </a:t>
            </a:r>
            <a:r>
              <a:rPr lang="en-GB" b="1" u="sng" dirty="0" smtClean="0"/>
              <a:t>Pabst,</a:t>
            </a:r>
            <a:r>
              <a:rPr lang="en-GB" b="1" dirty="0" smtClean="0"/>
              <a:t> </a:t>
            </a:r>
            <a:r>
              <a:rPr lang="en-GB" b="1" dirty="0"/>
              <a:t>‘Guy </a:t>
            </a:r>
            <a:r>
              <a:rPr lang="en-GB" b="1" dirty="0" err="1"/>
              <a:t>Debord’s</a:t>
            </a:r>
            <a:r>
              <a:rPr lang="en-GB" b="1" dirty="0"/>
              <a:t> warning of “the role of the Expert”: a philosophical perspective on the rise of fact-checking’</a:t>
            </a:r>
            <a:r>
              <a:rPr lang="en-GB" dirty="0"/>
              <a:t>, </a:t>
            </a:r>
            <a:r>
              <a:rPr lang="en-GB" i="1" dirty="0"/>
              <a:t>Propaganda in </a:t>
            </a:r>
            <a:r>
              <a:rPr lang="en-GB" i="1" dirty="0" smtClean="0"/>
              <a:t>Focus</a:t>
            </a:r>
            <a:r>
              <a:rPr lang="en-GB" dirty="0" smtClean="0"/>
              <a:t>, </a:t>
            </a:r>
            <a:r>
              <a:rPr lang="en-GB" dirty="0"/>
              <a:t>2 January 2023.</a:t>
            </a:r>
            <a:endParaRPr lang="en-GB" dirty="0">
              <a:solidFill>
                <a:srgbClr val="000000"/>
              </a:solidFill>
            </a:endParaRPr>
          </a:p>
          <a:p>
            <a:r>
              <a:rPr lang="en-GB" b="1" dirty="0" smtClean="0"/>
              <a:t> </a:t>
            </a:r>
            <a:endParaRPr lang="en-US" b="1" dirty="0">
              <a:solidFill>
                <a:srgbClr val="000000"/>
              </a:solidFill>
            </a:endParaRPr>
          </a:p>
        </p:txBody>
      </p:sp>
    </p:spTree>
    <p:extLst>
      <p:ext uri="{BB962C8B-B14F-4D97-AF65-F5344CB8AC3E}">
        <p14:creationId xmlns:p14="http://schemas.microsoft.com/office/powerpoint/2010/main" val="4794352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6986527"/>
          </a:xfrm>
          <a:prstGeom prst="rect">
            <a:avLst/>
          </a:prstGeom>
        </p:spPr>
        <p:txBody>
          <a:bodyPr wrap="square">
            <a:spAutoFit/>
          </a:bodyPr>
          <a:lstStyle/>
          <a:p>
            <a:r>
              <a:rPr lang="en-GB" sz="2200" dirty="0">
                <a:solidFill>
                  <a:srgbClr val="0000FF"/>
                </a:solidFill>
              </a:rPr>
              <a:t>Even a little research on intelligence agencies shows that they regularly work through conspiracies that also control the media narrative, as in CIA-led conspiracies that have brought about regime changes in at least 70 countries since the 2</a:t>
            </a:r>
            <a:r>
              <a:rPr lang="en-GB" sz="2200" baseline="30000" dirty="0">
                <a:solidFill>
                  <a:srgbClr val="0000FF"/>
                </a:solidFill>
              </a:rPr>
              <a:t>nd</a:t>
            </a:r>
            <a:r>
              <a:rPr lang="en-GB" sz="2200" dirty="0">
                <a:solidFill>
                  <a:srgbClr val="0000FF"/>
                </a:solidFill>
              </a:rPr>
              <a:t> world </a:t>
            </a:r>
            <a:r>
              <a:rPr lang="en-GB" sz="2200" dirty="0" smtClean="0">
                <a:solidFill>
                  <a:srgbClr val="0000FF"/>
                </a:solidFill>
              </a:rPr>
              <a:t>war. Isn’t even the bias they fix in Wikipedia a conspiracy?</a:t>
            </a:r>
          </a:p>
          <a:p>
            <a:r>
              <a:rPr lang="en-GB" sz="2200" dirty="0" smtClean="0">
                <a:solidFill>
                  <a:srgbClr val="0000FF"/>
                </a:solidFill>
              </a:rPr>
              <a:t>	Several </a:t>
            </a:r>
            <a:r>
              <a:rPr lang="en-GB" sz="2200" dirty="0">
                <a:solidFill>
                  <a:srgbClr val="0000FF"/>
                </a:solidFill>
              </a:rPr>
              <a:t>researchers have emphasized the biochemical experiments carried out at the Wuhan Institute of Virology and secret development of bioweapons. </a:t>
            </a:r>
            <a:r>
              <a:rPr lang="en-GB" sz="2200" b="1" dirty="0">
                <a:solidFill>
                  <a:srgbClr val="0000FF"/>
                </a:solidFill>
              </a:rPr>
              <a:t>Francis Boyle</a:t>
            </a:r>
            <a:r>
              <a:rPr lang="en-GB" sz="2200" dirty="0">
                <a:solidFill>
                  <a:srgbClr val="0000FF"/>
                </a:solidFill>
              </a:rPr>
              <a:t>, who drafted the Biological Weapons Convention approved by the USA in 1989 which bans their development and use, has termed covid-19 a </a:t>
            </a:r>
            <a:r>
              <a:rPr lang="en-GB" sz="2200" b="1" dirty="0">
                <a:solidFill>
                  <a:srgbClr val="0000FF"/>
                </a:solidFill>
              </a:rPr>
              <a:t>‘bioweapon’</a:t>
            </a:r>
            <a:r>
              <a:rPr lang="en-GB" sz="2200" dirty="0">
                <a:solidFill>
                  <a:srgbClr val="0000FF"/>
                </a:solidFill>
              </a:rPr>
              <a:t>, in line with </a:t>
            </a:r>
            <a:r>
              <a:rPr lang="en-GB" sz="2200" b="1" i="1" dirty="0">
                <a:solidFill>
                  <a:srgbClr val="0000FF"/>
                </a:solidFill>
              </a:rPr>
              <a:t>What happened in Wuhan</a:t>
            </a:r>
            <a:r>
              <a:rPr lang="en-GB" sz="2200" dirty="0">
                <a:solidFill>
                  <a:srgbClr val="0000FF"/>
                </a:solidFill>
              </a:rPr>
              <a:t> (</a:t>
            </a:r>
            <a:r>
              <a:rPr lang="en-GB" sz="2200" dirty="0" err="1">
                <a:solidFill>
                  <a:srgbClr val="0000FF"/>
                </a:solidFill>
              </a:rPr>
              <a:t>Markson</a:t>
            </a:r>
            <a:r>
              <a:rPr lang="en-GB" sz="2200" dirty="0">
                <a:solidFill>
                  <a:srgbClr val="0000FF"/>
                </a:solidFill>
              </a:rPr>
              <a:t> 2021), and testimony from Chinese </a:t>
            </a:r>
            <a:r>
              <a:rPr lang="en-GB" sz="2200" dirty="0" err="1">
                <a:solidFill>
                  <a:srgbClr val="0000FF"/>
                </a:solidFill>
              </a:rPr>
              <a:t>whistleblower</a:t>
            </a:r>
            <a:r>
              <a:rPr lang="en-GB" sz="2200" dirty="0">
                <a:solidFill>
                  <a:srgbClr val="0000FF"/>
                </a:solidFill>
              </a:rPr>
              <a:t> </a:t>
            </a:r>
            <a:r>
              <a:rPr lang="en-GB" sz="2200" b="1" dirty="0">
                <a:solidFill>
                  <a:srgbClr val="0000FF"/>
                </a:solidFill>
              </a:rPr>
              <a:t>Li </a:t>
            </a:r>
            <a:r>
              <a:rPr lang="en-GB" sz="2200" b="1" dirty="0" err="1">
                <a:solidFill>
                  <a:srgbClr val="0000FF"/>
                </a:solidFill>
              </a:rPr>
              <a:t>Meng</a:t>
            </a:r>
            <a:r>
              <a:rPr lang="en-GB" sz="2200" b="1" dirty="0">
                <a:solidFill>
                  <a:srgbClr val="0000FF"/>
                </a:solidFill>
              </a:rPr>
              <a:t>-Yan</a:t>
            </a:r>
            <a:r>
              <a:rPr lang="en-GB" sz="2200" dirty="0">
                <a:solidFill>
                  <a:srgbClr val="0000FF"/>
                </a:solidFill>
              </a:rPr>
              <a:t>. If this appears to be the case in China (Lopez 2022), the line between military research that is defensive and offensive is </a:t>
            </a:r>
            <a:r>
              <a:rPr lang="en-GB" sz="2200" dirty="0" err="1">
                <a:solidFill>
                  <a:srgbClr val="0000FF"/>
                </a:solidFill>
              </a:rPr>
              <a:t>gray</a:t>
            </a:r>
            <a:r>
              <a:rPr lang="en-GB" sz="2200" dirty="0">
                <a:solidFill>
                  <a:srgbClr val="0000FF"/>
                </a:solidFill>
              </a:rPr>
              <a:t>, and it seems clear to many that Western countries have never ceased research into </a:t>
            </a:r>
            <a:r>
              <a:rPr lang="en-GB" sz="2200" dirty="0" err="1">
                <a:solidFill>
                  <a:srgbClr val="0000FF"/>
                </a:solidFill>
              </a:rPr>
              <a:t>biowarfare</a:t>
            </a:r>
            <a:r>
              <a:rPr lang="en-GB" sz="2200" dirty="0">
                <a:solidFill>
                  <a:srgbClr val="0000FF"/>
                </a:solidFill>
              </a:rPr>
              <a:t>, even though it is banned (Malone </a:t>
            </a:r>
            <a:r>
              <a:rPr lang="en-GB" sz="2200" dirty="0" smtClean="0">
                <a:solidFill>
                  <a:srgbClr val="0000FF"/>
                </a:solidFill>
              </a:rPr>
              <a:t>2022, </a:t>
            </a:r>
            <a:r>
              <a:rPr lang="en-GB" sz="2200" dirty="0">
                <a:solidFill>
                  <a:srgbClr val="0000FF"/>
                </a:solidFill>
              </a:rPr>
              <a:t>Chapter 14)</a:t>
            </a:r>
            <a:r>
              <a:rPr lang="en-GB" sz="2200" dirty="0" smtClean="0">
                <a:solidFill>
                  <a:srgbClr val="0000FF"/>
                </a:solidFill>
              </a:rPr>
              <a:t>.</a:t>
            </a:r>
          </a:p>
          <a:p>
            <a:r>
              <a:rPr lang="en-GB" sz="2000" b="1" u="sng" dirty="0" smtClean="0"/>
              <a:t>Francis </a:t>
            </a:r>
            <a:r>
              <a:rPr lang="en-GB" sz="2000" b="1" u="sng" dirty="0"/>
              <a:t>Boyle</a:t>
            </a:r>
            <a:r>
              <a:rPr lang="en-GB" sz="2000" b="1" dirty="0"/>
              <a:t>, ‘Bioweapons expert speaks out about novel </a:t>
            </a:r>
            <a:r>
              <a:rPr lang="en-GB" sz="2000" b="1" dirty="0" smtClean="0"/>
              <a:t>coronavirus,’</a:t>
            </a:r>
            <a:r>
              <a:rPr lang="en-GB" sz="2000" dirty="0" smtClean="0"/>
              <a:t> interview </a:t>
            </a:r>
            <a:r>
              <a:rPr lang="en-GB" sz="2000" dirty="0"/>
              <a:t>by Joseph </a:t>
            </a:r>
            <a:r>
              <a:rPr lang="en-GB" sz="2000" dirty="0" err="1"/>
              <a:t>Mercola</a:t>
            </a:r>
            <a:r>
              <a:rPr lang="en-GB" sz="2000" dirty="0"/>
              <a:t>, 22 March 2020. </a:t>
            </a:r>
            <a:endParaRPr lang="en-GB" sz="2000" b="1" dirty="0">
              <a:solidFill>
                <a:srgbClr val="0000FF"/>
              </a:solidFill>
            </a:endParaRPr>
          </a:p>
          <a:p>
            <a:r>
              <a:rPr lang="en-GB" sz="2000" i="1" dirty="0" smtClean="0"/>
              <a:t>On Wikipedia: </a:t>
            </a:r>
          </a:p>
          <a:p>
            <a:r>
              <a:rPr lang="en-GB" sz="2000" b="1" u="sng" dirty="0" smtClean="0"/>
              <a:t>Helen </a:t>
            </a:r>
            <a:r>
              <a:rPr lang="en-GB" sz="2000" b="1" u="sng" dirty="0" err="1" smtClean="0"/>
              <a:t>Buyniski</a:t>
            </a:r>
            <a:r>
              <a:rPr lang="en-GB" sz="2000" b="1" dirty="0" smtClean="0"/>
              <a:t>, </a:t>
            </a:r>
            <a:r>
              <a:rPr lang="en-GB" sz="2000" b="1" dirty="0"/>
              <a:t>‘Wikipedia: Friend or Fraud?’</a:t>
            </a:r>
            <a:r>
              <a:rPr lang="en-GB" sz="2000" dirty="0"/>
              <a:t> </a:t>
            </a:r>
            <a:r>
              <a:rPr lang="en-GB" sz="2000" i="1" dirty="0"/>
              <a:t>Natural Blaze, </a:t>
            </a:r>
            <a:r>
              <a:rPr lang="en-GB" sz="2000" dirty="0"/>
              <a:t>30 </a:t>
            </a:r>
            <a:r>
              <a:rPr lang="en-GB" sz="2000" dirty="0" smtClean="0"/>
              <a:t>August 2018.</a:t>
            </a:r>
          </a:p>
          <a:p>
            <a:r>
              <a:rPr lang="en-GB" sz="2000" b="1" u="sng" dirty="0" smtClean="0"/>
              <a:t>Chris</a:t>
            </a:r>
            <a:r>
              <a:rPr lang="en-GB" sz="2000" b="1" u="sng" dirty="0"/>
              <a:t> </a:t>
            </a:r>
            <a:r>
              <a:rPr lang="en-GB" sz="2000" b="1" u="sng" dirty="0" smtClean="0"/>
              <a:t>Hedges</a:t>
            </a:r>
            <a:r>
              <a:rPr lang="en-GB" sz="2000" b="1" dirty="0" smtClean="0"/>
              <a:t>, </a:t>
            </a:r>
            <a:r>
              <a:rPr lang="en-GB" sz="2000" b="1" dirty="0"/>
              <a:t>‘Wikipedia exposed as corrupt tool of the establishment’</a:t>
            </a:r>
            <a:r>
              <a:rPr lang="en-GB" sz="2000" dirty="0"/>
              <a:t>, </a:t>
            </a:r>
            <a:r>
              <a:rPr lang="en-GB" sz="2000" i="1" dirty="0"/>
              <a:t>21</a:t>
            </a:r>
            <a:r>
              <a:rPr lang="en-GB" sz="2000" i="1" baseline="30000" dirty="0"/>
              <a:t>st</a:t>
            </a:r>
            <a:r>
              <a:rPr lang="en-GB" sz="2000" i="1" dirty="0"/>
              <a:t> Century Wire</a:t>
            </a:r>
            <a:r>
              <a:rPr lang="en-GB" sz="2000" dirty="0"/>
              <a:t>, 26 </a:t>
            </a:r>
            <a:r>
              <a:rPr lang="en-GB" sz="2000" dirty="0" smtClean="0"/>
              <a:t>October 2018. </a:t>
            </a:r>
            <a:endParaRPr lang="en-GB" sz="2000" dirty="0"/>
          </a:p>
          <a:p>
            <a:r>
              <a:rPr lang="en-GB" sz="2000" b="1" u="sng" dirty="0" smtClean="0"/>
              <a:t>Helen </a:t>
            </a:r>
            <a:r>
              <a:rPr lang="en-GB" sz="2000" b="1" u="sng" dirty="0" err="1"/>
              <a:t>Buyniski</a:t>
            </a:r>
            <a:r>
              <a:rPr lang="en-GB" sz="2000" b="1" dirty="0"/>
              <a:t> interview for Robinson </a:t>
            </a:r>
            <a:r>
              <a:rPr lang="en-GB" sz="2000" b="1" dirty="0" smtClean="0"/>
              <a:t>College</a:t>
            </a:r>
            <a:r>
              <a:rPr lang="en-GB" sz="2000" b="1" dirty="0"/>
              <a:t>, Cambridge</a:t>
            </a:r>
            <a:r>
              <a:rPr lang="en-GB" sz="2000" b="1" dirty="0" smtClean="0"/>
              <a:t>,’</a:t>
            </a:r>
            <a:r>
              <a:rPr lang="en-GB" sz="2000" dirty="0" smtClean="0"/>
              <a:t> </a:t>
            </a:r>
            <a:r>
              <a:rPr lang="en-GB" sz="2000" i="1" dirty="0" err="1" smtClean="0"/>
              <a:t>youtube</a:t>
            </a:r>
            <a:r>
              <a:rPr lang="en-GB" sz="2000" dirty="0" smtClean="0"/>
              <a:t>, January 2022. </a:t>
            </a:r>
            <a:endParaRPr lang="en-GB" sz="2000" dirty="0" smtClean="0">
              <a:solidFill>
                <a:srgbClr val="0000FF"/>
              </a:solidFill>
            </a:endParaRPr>
          </a:p>
        </p:txBody>
      </p:sp>
    </p:spTree>
    <p:extLst>
      <p:ext uri="{BB962C8B-B14F-4D97-AF65-F5344CB8AC3E}">
        <p14:creationId xmlns:p14="http://schemas.microsoft.com/office/powerpoint/2010/main" val="28752765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84835" y="1550664"/>
            <a:ext cx="7324060" cy="5307335"/>
          </a:xfrm>
          <a:prstGeom prst="rect">
            <a:avLst/>
          </a:prstGeom>
        </p:spPr>
      </p:pic>
      <p:sp>
        <p:nvSpPr>
          <p:cNvPr id="3" name="Rectangle 2"/>
          <p:cNvSpPr/>
          <p:nvPr/>
        </p:nvSpPr>
        <p:spPr>
          <a:xfrm>
            <a:off x="0" y="1"/>
            <a:ext cx="9144000" cy="7078861"/>
          </a:xfrm>
          <a:prstGeom prst="rect">
            <a:avLst/>
          </a:prstGeom>
        </p:spPr>
        <p:txBody>
          <a:bodyPr wrap="square">
            <a:spAutoFit/>
          </a:bodyPr>
          <a:lstStyle/>
          <a:p>
            <a:r>
              <a:rPr lang="en-GB" sz="2200" dirty="0" smtClean="0"/>
              <a:t>The </a:t>
            </a:r>
            <a:r>
              <a:rPr lang="en-GB" sz="2200" dirty="0"/>
              <a:t>funding of Wuhan Institute research by the US Department of </a:t>
            </a:r>
            <a:r>
              <a:rPr lang="en-GB" sz="2200" dirty="0" err="1"/>
              <a:t>Defense</a:t>
            </a:r>
            <a:r>
              <a:rPr lang="en-GB" sz="2200" dirty="0"/>
              <a:t> </a:t>
            </a:r>
            <a:r>
              <a:rPr lang="en-GB" sz="2200" dirty="0" err="1"/>
              <a:t>DoD</a:t>
            </a:r>
            <a:r>
              <a:rPr lang="en-GB" sz="2200" dirty="0"/>
              <a:t>) received recent corroboration in </a:t>
            </a:r>
            <a:r>
              <a:rPr lang="en-GB" sz="2200" dirty="0" smtClean="0"/>
              <a:t>revelations </a:t>
            </a:r>
            <a:r>
              <a:rPr lang="en-GB" sz="2200" dirty="0"/>
              <a:t>by former pharmaceutical executive and researcher </a:t>
            </a:r>
            <a:r>
              <a:rPr lang="en-GB" sz="2200" dirty="0" err="1"/>
              <a:t>Sacha</a:t>
            </a:r>
            <a:r>
              <a:rPr lang="en-GB" sz="2200" dirty="0"/>
              <a:t> </a:t>
            </a:r>
            <a:r>
              <a:rPr lang="en-GB" sz="2200" dirty="0" err="1"/>
              <a:t>Latypova</a:t>
            </a:r>
            <a:r>
              <a:rPr lang="en-GB" sz="2200" dirty="0"/>
              <a:t> (Morris 2023), basically suggesting that the </a:t>
            </a:r>
            <a:r>
              <a:rPr lang="en-GB" sz="2200" dirty="0" err="1"/>
              <a:t>DoD</a:t>
            </a:r>
            <a:r>
              <a:rPr lang="en-GB" sz="2200" dirty="0"/>
              <a:t>, meaning the Pentagon, orchestrated the whole pandemic campaign and narrative.</a:t>
            </a:r>
            <a:r>
              <a:rPr lang="en-GB" sz="2000" dirty="0"/>
              <a:t> </a:t>
            </a:r>
            <a:endParaRPr lang="en-GB" sz="2000" dirty="0" smtClean="0"/>
          </a:p>
          <a:p>
            <a:r>
              <a:rPr lang="en-GB" sz="2000" dirty="0"/>
              <a:t>	</a:t>
            </a:r>
            <a:r>
              <a:rPr lang="en-GB" sz="2200" dirty="0" smtClean="0"/>
              <a:t>This </a:t>
            </a:r>
            <a:r>
              <a:rPr lang="en-GB" sz="2200" dirty="0"/>
              <a:t>is in line with the new </a:t>
            </a:r>
            <a:endParaRPr lang="en-GB" sz="2200" dirty="0" smtClean="0"/>
          </a:p>
          <a:p>
            <a:r>
              <a:rPr lang="en-GB" sz="2200" dirty="0" smtClean="0"/>
              <a:t>category </a:t>
            </a:r>
            <a:r>
              <a:rPr lang="en-GB" sz="2200" dirty="0"/>
              <a:t>of ‘cognitive warfare’ </a:t>
            </a:r>
            <a:endParaRPr lang="en-GB" sz="2200" dirty="0" smtClean="0"/>
          </a:p>
          <a:p>
            <a:endParaRPr lang="en-GB" sz="2000" b="1" dirty="0" smtClean="0"/>
          </a:p>
          <a:p>
            <a:r>
              <a:rPr lang="en-GB" sz="2000" b="1" u="sng" dirty="0"/>
              <a:t>Ben Norton</a:t>
            </a:r>
            <a:r>
              <a:rPr lang="en-GB" sz="2000" b="1" dirty="0"/>
              <a:t>, ‘Behind NATO’s </a:t>
            </a:r>
          </a:p>
          <a:p>
            <a:r>
              <a:rPr lang="en-GB" sz="2000" b="1" dirty="0"/>
              <a:t>“cognitive warfare”: “battle for </a:t>
            </a:r>
            <a:endParaRPr lang="en-GB" sz="2000" b="1" dirty="0" smtClean="0"/>
          </a:p>
          <a:p>
            <a:r>
              <a:rPr lang="en-GB" sz="2000" b="1" dirty="0" smtClean="0"/>
              <a:t>Your brain</a:t>
            </a:r>
            <a:r>
              <a:rPr lang="en-GB" sz="2000" b="1" dirty="0"/>
              <a:t>” waged by Western </a:t>
            </a:r>
            <a:endParaRPr lang="en-GB" sz="2000" b="1" dirty="0" smtClean="0"/>
          </a:p>
          <a:p>
            <a:r>
              <a:rPr lang="en-GB" sz="2000" b="1" dirty="0" smtClean="0"/>
              <a:t>militaries</a:t>
            </a:r>
            <a:r>
              <a:rPr lang="en-GB" sz="2000" b="1" dirty="0"/>
              <a:t>’</a:t>
            </a:r>
            <a:r>
              <a:rPr lang="en-GB" sz="2000" dirty="0" smtClean="0"/>
              <a:t>, </a:t>
            </a:r>
            <a:r>
              <a:rPr lang="en-GB" sz="2000" i="1" dirty="0" err="1" smtClean="0"/>
              <a:t>Grayzone</a:t>
            </a:r>
            <a:r>
              <a:rPr lang="en-GB" sz="2000" i="1" dirty="0"/>
              <a:t>, </a:t>
            </a:r>
            <a:r>
              <a:rPr lang="en-GB" sz="2000" dirty="0"/>
              <a:t>8 Oct </a:t>
            </a:r>
            <a:r>
              <a:rPr lang="en-GB" sz="2000" dirty="0" smtClean="0"/>
              <a:t>2021</a:t>
            </a:r>
            <a:r>
              <a:rPr lang="en-GB" sz="2000" b="1" dirty="0" smtClean="0"/>
              <a:t>.</a:t>
            </a:r>
          </a:p>
          <a:p>
            <a:endParaRPr lang="en-GB" sz="1200" b="1" u="sng" dirty="0" smtClean="0"/>
          </a:p>
          <a:p>
            <a:r>
              <a:rPr lang="en-GB" sz="2000" b="1" u="sng" dirty="0" smtClean="0"/>
              <a:t>Clare Lopez</a:t>
            </a:r>
            <a:r>
              <a:rPr lang="en-GB" sz="2000" b="1" dirty="0" smtClean="0"/>
              <a:t>, ‘</a:t>
            </a:r>
            <a:r>
              <a:rPr lang="en-GB" sz="2000" b="1" dirty="0"/>
              <a:t>The long history of </a:t>
            </a:r>
            <a:endParaRPr lang="en-GB" sz="2000" b="1" dirty="0" smtClean="0"/>
          </a:p>
          <a:p>
            <a:r>
              <a:rPr lang="en-GB" sz="2000" b="1" dirty="0" smtClean="0"/>
              <a:t>China’s </a:t>
            </a:r>
            <a:r>
              <a:rPr lang="en-GB" sz="2000" b="1" dirty="0"/>
              <a:t>CCP and </a:t>
            </a:r>
            <a:r>
              <a:rPr lang="en-GB" sz="2000" b="1" dirty="0" err="1" smtClean="0"/>
              <a:t>Biowarfare</a:t>
            </a:r>
            <a:r>
              <a:rPr lang="en-GB" sz="2000" b="1" dirty="0"/>
              <a:t>’</a:t>
            </a:r>
            <a:r>
              <a:rPr lang="en-GB" sz="2000" dirty="0"/>
              <a:t>,</a:t>
            </a:r>
            <a:r>
              <a:rPr lang="en-GB" sz="2000" b="1" dirty="0"/>
              <a:t> </a:t>
            </a:r>
            <a:endParaRPr lang="en-GB" sz="2000" b="1" dirty="0" smtClean="0"/>
          </a:p>
          <a:p>
            <a:r>
              <a:rPr lang="en-GB" sz="2000" dirty="0" smtClean="0"/>
              <a:t>31 October 2022.</a:t>
            </a:r>
            <a:r>
              <a:rPr lang="en-GB" sz="2000" b="1" dirty="0" smtClean="0"/>
              <a:t> </a:t>
            </a:r>
            <a:endParaRPr lang="en-GB" sz="2000" b="1" dirty="0"/>
          </a:p>
          <a:p>
            <a:endParaRPr lang="en-GB" sz="1200" b="1" u="sng" dirty="0" smtClean="0"/>
          </a:p>
          <a:p>
            <a:r>
              <a:rPr lang="en-GB" sz="2000" b="1" u="sng" dirty="0" smtClean="0"/>
              <a:t>Clayton Morris</a:t>
            </a:r>
            <a:r>
              <a:rPr lang="en-GB" sz="2000" b="1" dirty="0" smtClean="0"/>
              <a:t>, </a:t>
            </a:r>
            <a:r>
              <a:rPr lang="en-GB" sz="2000" b="1" dirty="0"/>
              <a:t>‘</a:t>
            </a:r>
            <a:r>
              <a:rPr lang="en-GB" sz="2000" b="1" dirty="0" smtClean="0"/>
              <a:t>Bombshell docs </a:t>
            </a:r>
          </a:p>
          <a:p>
            <a:r>
              <a:rPr lang="en-GB" sz="2000" b="1" dirty="0" smtClean="0"/>
              <a:t>reveal </a:t>
            </a:r>
            <a:r>
              <a:rPr lang="en-GB" sz="2000" b="1" dirty="0"/>
              <a:t>covid-19 cover-up goes </a:t>
            </a:r>
            <a:endParaRPr lang="en-GB" sz="2000" b="1" dirty="0" smtClean="0"/>
          </a:p>
          <a:p>
            <a:r>
              <a:rPr lang="en-GB" sz="2000" b="1" dirty="0" smtClean="0"/>
              <a:t>straight </a:t>
            </a:r>
            <a:r>
              <a:rPr lang="en-GB" sz="2000" b="1" dirty="0"/>
              <a:t>to the top’</a:t>
            </a:r>
            <a:r>
              <a:rPr lang="en-GB" sz="2000" dirty="0"/>
              <a:t>, interview </a:t>
            </a:r>
            <a:endParaRPr lang="en-GB" sz="2000" dirty="0" smtClean="0"/>
          </a:p>
          <a:p>
            <a:r>
              <a:rPr lang="en-GB" sz="2000" dirty="0"/>
              <a:t>w</a:t>
            </a:r>
            <a:r>
              <a:rPr lang="en-GB" sz="2000" dirty="0" smtClean="0"/>
              <a:t>ith Sasha </a:t>
            </a:r>
            <a:r>
              <a:rPr lang="en-GB" sz="2000" dirty="0" err="1"/>
              <a:t>Latypova</a:t>
            </a:r>
            <a:r>
              <a:rPr lang="en-GB" sz="2000" dirty="0"/>
              <a:t>, </a:t>
            </a:r>
            <a:r>
              <a:rPr lang="en-GB" sz="2000" i="1" dirty="0" smtClean="0"/>
              <a:t>Redacted,</a:t>
            </a:r>
            <a:r>
              <a:rPr lang="en-GB" sz="2000" dirty="0" smtClean="0"/>
              <a:t> </a:t>
            </a:r>
          </a:p>
          <a:p>
            <a:r>
              <a:rPr lang="en-GB" sz="2000" dirty="0" smtClean="0"/>
              <a:t>January 2023 </a:t>
            </a:r>
            <a:endParaRPr lang="en-GB" sz="2000" dirty="0"/>
          </a:p>
          <a:p>
            <a:r>
              <a:rPr lang="en-GB" sz="2000" b="1" dirty="0" smtClean="0"/>
              <a:t> </a:t>
            </a:r>
            <a:endParaRPr lang="en-GB" sz="2000" b="1" dirty="0"/>
          </a:p>
        </p:txBody>
      </p:sp>
    </p:spTree>
    <p:extLst>
      <p:ext uri="{BB962C8B-B14F-4D97-AF65-F5344CB8AC3E}">
        <p14:creationId xmlns:p14="http://schemas.microsoft.com/office/powerpoint/2010/main" val="22185724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7571303"/>
          </a:xfrm>
          <a:prstGeom prst="rect">
            <a:avLst/>
          </a:prstGeom>
        </p:spPr>
        <p:txBody>
          <a:bodyPr wrap="square">
            <a:spAutoFit/>
          </a:bodyPr>
          <a:lstStyle/>
          <a:p>
            <a:r>
              <a:rPr lang="en-US" sz="2100" dirty="0" smtClean="0">
                <a:solidFill>
                  <a:srgbClr val="3366FF"/>
                </a:solidFill>
              </a:rPr>
              <a:t>What pharmaceutical whistleblowers such as Mike Yeadon, </a:t>
            </a:r>
            <a:r>
              <a:rPr lang="en-US" sz="2100" dirty="0" err="1" smtClean="0">
                <a:solidFill>
                  <a:srgbClr val="3366FF"/>
                </a:solidFill>
              </a:rPr>
              <a:t>Sacha</a:t>
            </a:r>
            <a:r>
              <a:rPr lang="en-US" sz="2100" dirty="0" smtClean="0">
                <a:solidFill>
                  <a:srgbClr val="3366FF"/>
                </a:solidFill>
              </a:rPr>
              <a:t> </a:t>
            </a:r>
            <a:r>
              <a:rPr lang="en-US" sz="2100" dirty="0" err="1" smtClean="0">
                <a:solidFill>
                  <a:srgbClr val="3366FF"/>
                </a:solidFill>
              </a:rPr>
              <a:t>Latypova</a:t>
            </a:r>
            <a:r>
              <a:rPr lang="en-US" sz="2100" dirty="0" smtClean="0">
                <a:solidFill>
                  <a:srgbClr val="3366FF"/>
                </a:solidFill>
              </a:rPr>
              <a:t> &amp; Hedley Rees</a:t>
            </a:r>
            <a:r>
              <a:rPr lang="en-GB" sz="2100" dirty="0" smtClean="0">
                <a:solidFill>
                  <a:srgbClr val="3366FF"/>
                </a:solidFill>
              </a:rPr>
              <a:t> reveal:</a:t>
            </a:r>
          </a:p>
          <a:p>
            <a:pPr marL="285750" indent="-285750">
              <a:buFontTx/>
              <a:buChar char="-"/>
            </a:pPr>
            <a:r>
              <a:rPr lang="en-GB" sz="2100" dirty="0" smtClean="0">
                <a:solidFill>
                  <a:srgbClr val="3366FF"/>
                </a:solidFill>
              </a:rPr>
              <a:t>Intent to harm, extreme variability of toxicity of batches of </a:t>
            </a:r>
            <a:r>
              <a:rPr lang="en-GB" sz="2100" dirty="0" err="1" smtClean="0">
                <a:solidFill>
                  <a:srgbClr val="3366FF"/>
                </a:solidFill>
              </a:rPr>
              <a:t>covid</a:t>
            </a:r>
            <a:r>
              <a:rPr lang="en-GB" sz="2100" dirty="0" smtClean="0">
                <a:solidFill>
                  <a:srgbClr val="3366FF"/>
                </a:solidFill>
              </a:rPr>
              <a:t> vaccines</a:t>
            </a:r>
          </a:p>
          <a:p>
            <a:pPr marL="285750" indent="-285750">
              <a:buFontTx/>
              <a:buChar char="-"/>
            </a:pPr>
            <a:r>
              <a:rPr lang="en-GB" sz="2100" dirty="0" smtClean="0">
                <a:solidFill>
                  <a:srgbClr val="3366FF"/>
                </a:solidFill>
              </a:rPr>
              <a:t>Safety studies a sham, clinical trials completely unethical, without informed consent</a:t>
            </a:r>
          </a:p>
          <a:p>
            <a:pPr marL="285750" indent="-285750">
              <a:buFontTx/>
              <a:buChar char="-"/>
            </a:pPr>
            <a:r>
              <a:rPr lang="en-GB" sz="2100" dirty="0" err="1" smtClean="0">
                <a:solidFill>
                  <a:srgbClr val="3366FF"/>
                </a:solidFill>
              </a:rPr>
              <a:t>Vax</a:t>
            </a:r>
            <a:r>
              <a:rPr lang="en-GB" sz="2100" dirty="0" smtClean="0">
                <a:solidFill>
                  <a:srgbClr val="3366FF"/>
                </a:solidFill>
              </a:rPr>
              <a:t> companies take no liability for harm</a:t>
            </a:r>
          </a:p>
          <a:p>
            <a:pPr marL="285750" indent="-285750">
              <a:buFontTx/>
              <a:buChar char="-"/>
            </a:pPr>
            <a:r>
              <a:rPr lang="en-GB" sz="2100" dirty="0" smtClean="0">
                <a:solidFill>
                  <a:srgbClr val="3366FF"/>
                </a:solidFill>
              </a:rPr>
              <a:t>The whole operation secretly controlled by US </a:t>
            </a:r>
            <a:r>
              <a:rPr lang="en-GB" sz="2100" dirty="0" err="1" smtClean="0">
                <a:solidFill>
                  <a:srgbClr val="3366FF"/>
                </a:solidFill>
              </a:rPr>
              <a:t>Dept</a:t>
            </a:r>
            <a:r>
              <a:rPr lang="en-GB" sz="2100" dirty="0" smtClean="0">
                <a:solidFill>
                  <a:srgbClr val="3366FF"/>
                </a:solidFill>
              </a:rPr>
              <a:t> of </a:t>
            </a:r>
            <a:r>
              <a:rPr lang="en-GB" sz="2100" dirty="0" err="1" smtClean="0">
                <a:solidFill>
                  <a:srgbClr val="3366FF"/>
                </a:solidFill>
              </a:rPr>
              <a:t>Defense</a:t>
            </a:r>
            <a:endParaRPr lang="en-GB" sz="2100" dirty="0" smtClean="0">
              <a:solidFill>
                <a:srgbClr val="3366FF"/>
              </a:solidFill>
            </a:endParaRPr>
          </a:p>
          <a:p>
            <a:r>
              <a:rPr lang="en-GB" sz="2100" dirty="0" smtClean="0">
                <a:solidFill>
                  <a:srgbClr val="3366FF"/>
                </a:solidFill>
              </a:rPr>
              <a:t>-    FDA &amp; CDC collusion in fraud with Pfizer, </a:t>
            </a:r>
            <a:r>
              <a:rPr lang="en-GB" sz="2100" dirty="0" err="1" smtClean="0">
                <a:solidFill>
                  <a:srgbClr val="3366FF"/>
                </a:solidFill>
              </a:rPr>
              <a:t>Moderna</a:t>
            </a:r>
            <a:r>
              <a:rPr lang="en-GB" sz="2100" dirty="0" smtClean="0">
                <a:solidFill>
                  <a:srgbClr val="3366FF"/>
                </a:solidFill>
              </a:rPr>
              <a:t> &amp; many associated companies</a:t>
            </a:r>
          </a:p>
          <a:p>
            <a:r>
              <a:rPr lang="en-GB" sz="2100" dirty="0" smtClean="0">
                <a:solidFill>
                  <a:srgbClr val="3366FF"/>
                </a:solidFill>
              </a:rPr>
              <a:t>-    Over 400 contracts involved, &amp; over 4,000 patented variants of SARS-covid-19</a:t>
            </a:r>
            <a:endParaRPr lang="en-GB" sz="2100" dirty="0">
              <a:solidFill>
                <a:srgbClr val="3366FF"/>
              </a:solidFill>
            </a:endParaRPr>
          </a:p>
          <a:p>
            <a:r>
              <a:rPr lang="en-GB" sz="2100" dirty="0" smtClean="0">
                <a:solidFill>
                  <a:srgbClr val="3366FF"/>
                </a:solidFill>
              </a:rPr>
              <a:t>Other ‘conspiracy theories’, include evidence </a:t>
            </a:r>
            <a:r>
              <a:rPr lang="en-GB" sz="2100" dirty="0" smtClean="0">
                <a:solidFill>
                  <a:srgbClr val="3366FF"/>
                </a:solidFill>
              </a:rPr>
              <a:t>from</a:t>
            </a:r>
            <a:r>
              <a:rPr lang="en-GB" sz="2100" dirty="0" smtClean="0">
                <a:solidFill>
                  <a:srgbClr val="3366FF"/>
                </a:solidFill>
              </a:rPr>
              <a:t> </a:t>
            </a:r>
            <a:r>
              <a:rPr lang="en-GB" sz="2100" dirty="0" err="1" smtClean="0">
                <a:solidFill>
                  <a:srgbClr val="3366FF"/>
                </a:solidFill>
              </a:rPr>
              <a:t>Ariane</a:t>
            </a:r>
            <a:r>
              <a:rPr lang="en-GB" sz="2100" dirty="0" smtClean="0">
                <a:solidFill>
                  <a:srgbClr val="3366FF"/>
                </a:solidFill>
              </a:rPr>
              <a:t> Love &amp; </a:t>
            </a:r>
            <a:r>
              <a:rPr lang="en-GB" sz="2100" dirty="0">
                <a:solidFill>
                  <a:srgbClr val="3366FF"/>
                </a:solidFill>
              </a:rPr>
              <a:t>Bryan </a:t>
            </a:r>
            <a:r>
              <a:rPr lang="en-GB" sz="2100" dirty="0" err="1" smtClean="0">
                <a:solidFill>
                  <a:srgbClr val="3366FF"/>
                </a:solidFill>
              </a:rPr>
              <a:t>Ardis</a:t>
            </a:r>
            <a:r>
              <a:rPr lang="en-GB" sz="2100" dirty="0" smtClean="0">
                <a:solidFill>
                  <a:srgbClr val="3366FF"/>
                </a:solidFill>
              </a:rPr>
              <a:t>:</a:t>
            </a:r>
          </a:p>
          <a:p>
            <a:pPr marL="342900" indent="-342900">
              <a:buFontTx/>
              <a:buChar char="-"/>
            </a:pPr>
            <a:r>
              <a:rPr lang="en-GB" sz="2100" dirty="0" smtClean="0">
                <a:solidFill>
                  <a:srgbClr val="3366FF"/>
                </a:solidFill>
              </a:rPr>
              <a:t>Unlisted </a:t>
            </a:r>
            <a:r>
              <a:rPr lang="en-GB" sz="2100" dirty="0" err="1" smtClean="0">
                <a:solidFill>
                  <a:srgbClr val="3366FF"/>
                </a:solidFill>
              </a:rPr>
              <a:t>ingedients</a:t>
            </a:r>
            <a:r>
              <a:rPr lang="en-GB" sz="2100" dirty="0" smtClean="0">
                <a:solidFill>
                  <a:srgbClr val="3366FF"/>
                </a:solidFill>
              </a:rPr>
              <a:t> include </a:t>
            </a:r>
            <a:r>
              <a:rPr lang="en-GB" sz="2100" dirty="0" err="1" smtClean="0">
                <a:solidFill>
                  <a:srgbClr val="3366FF"/>
                </a:solidFill>
              </a:rPr>
              <a:t>graphene</a:t>
            </a:r>
            <a:r>
              <a:rPr lang="en-GB" sz="2100" dirty="0">
                <a:solidFill>
                  <a:srgbClr val="3366FF"/>
                </a:solidFill>
              </a:rPr>
              <a:t>,</a:t>
            </a:r>
            <a:r>
              <a:rPr lang="en-GB" sz="2100" dirty="0" smtClean="0">
                <a:solidFill>
                  <a:srgbClr val="3366FF"/>
                </a:solidFill>
              </a:rPr>
              <a:t> and venoms from snakes </a:t>
            </a:r>
            <a:r>
              <a:rPr lang="en-GB" sz="2100" dirty="0" err="1" smtClean="0">
                <a:solidFill>
                  <a:srgbClr val="3366FF"/>
                </a:solidFill>
              </a:rPr>
              <a:t>etc</a:t>
            </a:r>
            <a:endParaRPr lang="en-GB" b="1" u="sng" dirty="0" smtClean="0"/>
          </a:p>
          <a:p>
            <a:r>
              <a:rPr lang="en-GB" b="1" u="sng" dirty="0" err="1" smtClean="0"/>
              <a:t>Ariyana</a:t>
            </a:r>
            <a:r>
              <a:rPr lang="en-GB" b="1" u="sng" dirty="0" smtClean="0"/>
              <a:t> Love</a:t>
            </a:r>
            <a:r>
              <a:rPr lang="en-GB" b="1" dirty="0" smtClean="0"/>
              <a:t>, </a:t>
            </a:r>
            <a:r>
              <a:rPr lang="en-GB" b="1" dirty="0"/>
              <a:t>‘</a:t>
            </a:r>
            <a:r>
              <a:rPr lang="en-US" b="1" dirty="0" err="1"/>
              <a:t>Graphene</a:t>
            </a:r>
            <a:r>
              <a:rPr lang="en-US" b="1" dirty="0"/>
              <a:t> COVID Kill Shots: Let the Evidence Speak for Itself’</a:t>
            </a:r>
            <a:r>
              <a:rPr lang="en-US" dirty="0"/>
              <a:t>, </a:t>
            </a:r>
            <a:r>
              <a:rPr lang="en-US" i="1" dirty="0"/>
              <a:t>Global Research, </a:t>
            </a:r>
            <a:r>
              <a:rPr lang="en-US" dirty="0"/>
              <a:t>2 December</a:t>
            </a:r>
            <a:r>
              <a:rPr lang="en-GB" dirty="0"/>
              <a:t> </a:t>
            </a:r>
            <a:r>
              <a:rPr lang="en-GB" dirty="0" smtClean="0"/>
              <a:t>2021.</a:t>
            </a:r>
          </a:p>
          <a:p>
            <a:r>
              <a:rPr lang="en-GB" b="1" u="sng" dirty="0"/>
              <a:t>Mike Yeadon</a:t>
            </a:r>
            <a:r>
              <a:rPr lang="en-GB" b="1" dirty="0"/>
              <a:t>, ‘The Eight </a:t>
            </a:r>
            <a:r>
              <a:rPr lang="en-GB" b="1" dirty="0" err="1"/>
              <a:t>Covid</a:t>
            </a:r>
            <a:r>
              <a:rPr lang="en-GB" b="1" dirty="0"/>
              <a:t> Lies’</a:t>
            </a:r>
            <a:r>
              <a:rPr lang="en-GB" dirty="0"/>
              <a:t>, key testimony </a:t>
            </a:r>
            <a:r>
              <a:rPr lang="en-GB" dirty="0" smtClean="0"/>
              <a:t>for </a:t>
            </a:r>
            <a:r>
              <a:rPr lang="en-GB" dirty="0"/>
              <a:t>86</a:t>
            </a:r>
            <a:r>
              <a:rPr lang="en-GB" baseline="30000" dirty="0"/>
              <a:t>th</a:t>
            </a:r>
            <a:r>
              <a:rPr lang="en-GB" dirty="0"/>
              <a:t> session of the </a:t>
            </a:r>
            <a:r>
              <a:rPr lang="en-GB" dirty="0" err="1"/>
              <a:t>Stiftung</a:t>
            </a:r>
            <a:r>
              <a:rPr lang="en-GB" dirty="0"/>
              <a:t> Corona </a:t>
            </a:r>
            <a:r>
              <a:rPr lang="en-GB" dirty="0" err="1"/>
              <a:t>Auschuss</a:t>
            </a:r>
            <a:r>
              <a:rPr lang="en-GB" dirty="0"/>
              <a:t>, Part </a:t>
            </a:r>
            <a:r>
              <a:rPr lang="en-GB" dirty="0" smtClean="0"/>
              <a:t>I, </a:t>
            </a:r>
            <a:r>
              <a:rPr lang="en-GB" dirty="0"/>
              <a:t>7 January 2022.</a:t>
            </a:r>
            <a:endParaRPr lang="en-US" dirty="0"/>
          </a:p>
          <a:p>
            <a:r>
              <a:rPr lang="en-GB" b="1" u="sng" dirty="0" err="1" smtClean="0"/>
              <a:t>Sacha</a:t>
            </a:r>
            <a:r>
              <a:rPr lang="en-GB" b="1" u="sng" dirty="0" smtClean="0"/>
              <a:t> </a:t>
            </a:r>
            <a:r>
              <a:rPr lang="en-GB" b="1" u="sng" dirty="0" err="1" smtClean="0"/>
              <a:t>Latypova</a:t>
            </a:r>
            <a:r>
              <a:rPr lang="en-GB" b="1" dirty="0" smtClean="0"/>
              <a:t>, ‘</a:t>
            </a:r>
            <a:r>
              <a:rPr lang="en-GB" b="1" dirty="0" err="1" smtClean="0"/>
              <a:t>Whistleblower</a:t>
            </a:r>
            <a:r>
              <a:rPr lang="en-GB" b="1" dirty="0" smtClean="0"/>
              <a:t> </a:t>
            </a:r>
            <a:r>
              <a:rPr lang="mr-IN" b="1" dirty="0" smtClean="0"/>
              <a:t>–</a:t>
            </a:r>
            <a:r>
              <a:rPr lang="en-GB" b="1" dirty="0" smtClean="0"/>
              <a:t> </a:t>
            </a:r>
            <a:r>
              <a:rPr lang="en-GB" b="1" dirty="0" err="1" smtClean="0"/>
              <a:t>Covid</a:t>
            </a:r>
            <a:r>
              <a:rPr lang="en-GB" b="1" dirty="0" smtClean="0"/>
              <a:t> Injections - Department of </a:t>
            </a:r>
            <a:r>
              <a:rPr lang="en-GB" b="1" dirty="0" err="1" smtClean="0"/>
              <a:t>Defense</a:t>
            </a:r>
            <a:r>
              <a:rPr lang="en-GB" b="1" dirty="0" smtClean="0"/>
              <a:t> </a:t>
            </a:r>
            <a:r>
              <a:rPr lang="mr-IN" b="1" dirty="0" smtClean="0"/>
              <a:t>–</a:t>
            </a:r>
            <a:r>
              <a:rPr lang="en-GB" b="1" dirty="0" smtClean="0"/>
              <a:t> Bio Weapon’</a:t>
            </a:r>
            <a:r>
              <a:rPr lang="en-GB" dirty="0" smtClean="0"/>
              <a:t>, Canadian interview on </a:t>
            </a:r>
            <a:r>
              <a:rPr lang="en-GB" i="1" dirty="0" smtClean="0"/>
              <a:t>Rumble</a:t>
            </a:r>
            <a:r>
              <a:rPr lang="en-GB" dirty="0"/>
              <a:t>, Nov 2022, at https://</a:t>
            </a:r>
            <a:r>
              <a:rPr lang="en-GB" dirty="0" err="1"/>
              <a:t>rumble.com</a:t>
            </a:r>
            <a:r>
              <a:rPr lang="en-GB" dirty="0"/>
              <a:t>/v1pbk3m-sasha-latypova-whistleblower-covid-injections-department-of-defense-bio-wea.html</a:t>
            </a:r>
            <a:endParaRPr lang="en-GB" b="1" u="sng" dirty="0" smtClean="0"/>
          </a:p>
          <a:p>
            <a:r>
              <a:rPr lang="en-GB" b="1" u="sng" dirty="0" smtClean="0"/>
              <a:t>Bryan </a:t>
            </a:r>
            <a:r>
              <a:rPr lang="en-GB" b="1" u="sng" dirty="0" err="1" smtClean="0"/>
              <a:t>Ardis</a:t>
            </a:r>
            <a:r>
              <a:rPr lang="en-GB" b="1" dirty="0" smtClean="0"/>
              <a:t>, ‘I was wrong about snake venom’</a:t>
            </a:r>
            <a:r>
              <a:rPr lang="en-GB" dirty="0" smtClean="0"/>
              <a:t>, interview </a:t>
            </a:r>
            <a:r>
              <a:rPr lang="en-GB" dirty="0"/>
              <a:t>on Dr Jane Ruby show, </a:t>
            </a:r>
            <a:r>
              <a:rPr lang="en-GB" i="1" dirty="0"/>
              <a:t>Rumble, </a:t>
            </a:r>
            <a:r>
              <a:rPr lang="en-GB" dirty="0"/>
              <a:t>24 November </a:t>
            </a:r>
            <a:r>
              <a:rPr lang="en-GB" dirty="0" smtClean="0"/>
              <a:t>2022.</a:t>
            </a:r>
          </a:p>
          <a:p>
            <a:r>
              <a:rPr lang="en-GB" b="1" u="sng" dirty="0" smtClean="0"/>
              <a:t>UK Column</a:t>
            </a:r>
            <a:r>
              <a:rPr lang="en-GB" b="1" dirty="0" smtClean="0"/>
              <a:t>, ‘Toxic by design: big </a:t>
            </a:r>
            <a:r>
              <a:rPr lang="en-GB" b="1" dirty="0" err="1" smtClean="0"/>
              <a:t>pharma</a:t>
            </a:r>
            <a:r>
              <a:rPr lang="en-GB" b="1" dirty="0" smtClean="0"/>
              <a:t> experts speak out’, interview with </a:t>
            </a:r>
            <a:r>
              <a:rPr lang="en-GB" b="1" dirty="0" err="1" smtClean="0"/>
              <a:t>Sacha</a:t>
            </a:r>
            <a:r>
              <a:rPr lang="en-GB" b="1" dirty="0" smtClean="0"/>
              <a:t> </a:t>
            </a:r>
            <a:r>
              <a:rPr lang="en-GB" b="1" dirty="0" err="1" smtClean="0"/>
              <a:t>Latypova</a:t>
            </a:r>
            <a:r>
              <a:rPr lang="en-GB" b="1" dirty="0" smtClean="0"/>
              <a:t> &amp; Hedley Rees</a:t>
            </a:r>
            <a:r>
              <a:rPr lang="en-GB" dirty="0" smtClean="0"/>
              <a:t>, 22 November 2022. </a:t>
            </a:r>
          </a:p>
          <a:p>
            <a:r>
              <a:rPr lang="en-US" dirty="0" smtClean="0"/>
              <a:t>.</a:t>
            </a:r>
            <a:endParaRPr lang="en-US" dirty="0"/>
          </a:p>
        </p:txBody>
      </p:sp>
    </p:spTree>
    <p:extLst>
      <p:ext uri="{BB962C8B-B14F-4D97-AF65-F5344CB8AC3E}">
        <p14:creationId xmlns:p14="http://schemas.microsoft.com/office/powerpoint/2010/main" val="18146606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746892"/>
            <a:ext cx="9144000" cy="4504312"/>
          </a:xfrm>
          <a:prstGeom prst="rect">
            <a:avLst/>
          </a:prstGeom>
        </p:spPr>
      </p:pic>
      <p:sp>
        <p:nvSpPr>
          <p:cNvPr id="3" name="Rectangle 2"/>
          <p:cNvSpPr/>
          <p:nvPr/>
        </p:nvSpPr>
        <p:spPr>
          <a:xfrm>
            <a:off x="0" y="0"/>
            <a:ext cx="9135694" cy="3046988"/>
          </a:xfrm>
          <a:prstGeom prst="rect">
            <a:avLst/>
          </a:prstGeom>
        </p:spPr>
        <p:txBody>
          <a:bodyPr wrap="square">
            <a:spAutoFit/>
          </a:bodyPr>
          <a:lstStyle/>
          <a:p>
            <a:r>
              <a:rPr lang="en-GB" sz="2400" dirty="0" smtClean="0"/>
              <a:t>From </a:t>
            </a:r>
            <a:r>
              <a:rPr lang="en-GB" sz="2400" b="1" dirty="0" smtClean="0"/>
              <a:t>Mike </a:t>
            </a:r>
            <a:r>
              <a:rPr lang="en-GB" sz="2400" b="1" dirty="0"/>
              <a:t>Yeadon, ‘</a:t>
            </a:r>
            <a:r>
              <a:rPr lang="en-GB" sz="2400" b="1" dirty="0" smtClean="0"/>
              <a:t>The Hot Lots: COVID-19 Vaccines by Lot Number ’</a:t>
            </a:r>
            <a:r>
              <a:rPr lang="en-GB" sz="2400" dirty="0"/>
              <a:t>, key testimony for 86</a:t>
            </a:r>
            <a:r>
              <a:rPr lang="en-GB" sz="2400" baseline="30000" dirty="0"/>
              <a:t>th</a:t>
            </a:r>
            <a:r>
              <a:rPr lang="en-GB" sz="2400" dirty="0"/>
              <a:t> session of the </a:t>
            </a:r>
            <a:r>
              <a:rPr lang="en-GB" sz="2400" dirty="0" err="1"/>
              <a:t>Stiftung</a:t>
            </a:r>
            <a:r>
              <a:rPr lang="en-GB" sz="2400" dirty="0"/>
              <a:t> Corona </a:t>
            </a:r>
            <a:r>
              <a:rPr lang="en-GB" sz="2400" dirty="0" err="1"/>
              <a:t>Auschuss</a:t>
            </a:r>
            <a:r>
              <a:rPr lang="en-GB" sz="2400" dirty="0"/>
              <a:t>, Part </a:t>
            </a:r>
            <a:r>
              <a:rPr lang="en-GB" sz="2400" dirty="0" smtClean="0"/>
              <a:t>III, 3 February 2022</a:t>
            </a:r>
          </a:p>
          <a:p>
            <a:r>
              <a:rPr lang="en-GB" sz="2400" dirty="0" smtClean="0">
                <a:solidFill>
                  <a:srgbClr val="3366FF"/>
                </a:solidFill>
              </a:rPr>
              <a:t>Several researchers have found, very unexpectedly, that deaths or serious adverse events from </a:t>
            </a:r>
            <a:r>
              <a:rPr lang="en-GB" sz="2400" dirty="0" err="1" smtClean="0">
                <a:solidFill>
                  <a:srgbClr val="3366FF"/>
                </a:solidFill>
              </a:rPr>
              <a:t>covid</a:t>
            </a:r>
            <a:r>
              <a:rPr lang="en-GB" sz="2400" dirty="0" smtClean="0">
                <a:solidFill>
                  <a:srgbClr val="3366FF"/>
                </a:solidFill>
              </a:rPr>
              <a:t> vaccines have been very unevenly distributed </a:t>
            </a:r>
            <a:r>
              <a:rPr lang="mr-IN" sz="2400" dirty="0" smtClean="0">
                <a:solidFill>
                  <a:srgbClr val="3366FF"/>
                </a:solidFill>
              </a:rPr>
              <a:t>–</a:t>
            </a:r>
            <a:r>
              <a:rPr lang="en-GB" sz="2400" dirty="0" smtClean="0">
                <a:solidFill>
                  <a:srgbClr val="3366FF"/>
                </a:solidFill>
              </a:rPr>
              <a:t> approximately 90% of deaths from 10% of batches -implying an inconsistently that goes against the principles of vaccine manufacture </a:t>
            </a:r>
            <a:endParaRPr lang="en-US" sz="2400" dirty="0">
              <a:solidFill>
                <a:srgbClr val="3366FF"/>
              </a:solidFill>
            </a:endParaRPr>
          </a:p>
        </p:txBody>
      </p:sp>
    </p:spTree>
    <p:extLst>
      <p:ext uri="{BB962C8B-B14F-4D97-AF65-F5344CB8AC3E}">
        <p14:creationId xmlns:p14="http://schemas.microsoft.com/office/powerpoint/2010/main" val="37314424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924973"/>
          </a:xfrm>
          <a:prstGeom prst="rect">
            <a:avLst/>
          </a:prstGeom>
        </p:spPr>
        <p:txBody>
          <a:bodyPr wrap="square">
            <a:spAutoFit/>
          </a:bodyPr>
          <a:lstStyle/>
          <a:p>
            <a:r>
              <a:rPr lang="en-US" sz="2400" b="1" dirty="0" smtClean="0">
                <a:solidFill>
                  <a:srgbClr val="3366FF"/>
                </a:solidFill>
              </a:rPr>
              <a:t>Vaccine hesitancy didn’t start with </a:t>
            </a:r>
            <a:r>
              <a:rPr lang="en-US" sz="2400" b="1" dirty="0" err="1" smtClean="0">
                <a:solidFill>
                  <a:srgbClr val="3366FF"/>
                </a:solidFill>
              </a:rPr>
              <a:t>Covid</a:t>
            </a:r>
            <a:r>
              <a:rPr lang="en-US" sz="2400" b="1" dirty="0" smtClean="0">
                <a:solidFill>
                  <a:srgbClr val="3366FF"/>
                </a:solidFill>
              </a:rPr>
              <a:t>!</a:t>
            </a:r>
          </a:p>
          <a:p>
            <a:r>
              <a:rPr lang="en-GB" sz="2400" b="1" dirty="0">
                <a:solidFill>
                  <a:srgbClr val="3366FF"/>
                </a:solidFill>
              </a:rPr>
              <a:t>Andrew </a:t>
            </a:r>
            <a:r>
              <a:rPr lang="en-GB" sz="2400" b="1" dirty="0" smtClean="0">
                <a:solidFill>
                  <a:srgbClr val="3366FF"/>
                </a:solidFill>
              </a:rPr>
              <a:t>Wakefield</a:t>
            </a:r>
            <a:r>
              <a:rPr lang="en-GB" sz="2400" dirty="0" smtClean="0">
                <a:solidFill>
                  <a:srgbClr val="3366FF"/>
                </a:solidFill>
              </a:rPr>
              <a:t>’s </a:t>
            </a:r>
            <a:r>
              <a:rPr lang="en-GB" sz="2400" dirty="0">
                <a:solidFill>
                  <a:srgbClr val="3366FF"/>
                </a:solidFill>
              </a:rPr>
              <a:t>paper in </a:t>
            </a:r>
            <a:r>
              <a:rPr lang="en-GB" sz="2400" i="1" dirty="0">
                <a:solidFill>
                  <a:srgbClr val="3366FF"/>
                </a:solidFill>
              </a:rPr>
              <a:t>The Lancet</a:t>
            </a:r>
            <a:r>
              <a:rPr lang="en-GB" sz="2400" dirty="0">
                <a:solidFill>
                  <a:srgbClr val="3366FF"/>
                </a:solidFill>
              </a:rPr>
              <a:t> purporting to show a link between the </a:t>
            </a:r>
            <a:r>
              <a:rPr lang="en-GB" sz="2400" b="1" dirty="0">
                <a:solidFill>
                  <a:srgbClr val="3366FF"/>
                </a:solidFill>
              </a:rPr>
              <a:t>MMR</a:t>
            </a:r>
            <a:r>
              <a:rPr lang="en-GB" sz="2400" dirty="0">
                <a:solidFill>
                  <a:srgbClr val="3366FF"/>
                </a:solidFill>
              </a:rPr>
              <a:t> (measles, mumps, rubella) vaccine and </a:t>
            </a:r>
            <a:r>
              <a:rPr lang="en-GB" sz="2400" b="1" dirty="0" smtClean="0">
                <a:solidFill>
                  <a:srgbClr val="3366FF"/>
                </a:solidFill>
              </a:rPr>
              <a:t>autism</a:t>
            </a:r>
            <a:r>
              <a:rPr lang="en-GB" sz="2400" dirty="0" smtClean="0">
                <a:solidFill>
                  <a:srgbClr val="3366FF"/>
                </a:solidFill>
              </a:rPr>
              <a:t> </a:t>
            </a:r>
            <a:r>
              <a:rPr lang="en-GB" sz="2400" dirty="0">
                <a:solidFill>
                  <a:srgbClr val="3366FF"/>
                </a:solidFill>
              </a:rPr>
              <a:t>was co-authored with 12 other </a:t>
            </a:r>
            <a:r>
              <a:rPr lang="en-GB" sz="2400" dirty="0" smtClean="0">
                <a:solidFill>
                  <a:srgbClr val="3366FF"/>
                </a:solidFill>
              </a:rPr>
              <a:t>doctors</a:t>
            </a:r>
            <a:r>
              <a:rPr lang="en-GB" sz="2400" dirty="0">
                <a:solidFill>
                  <a:srgbClr val="3366FF"/>
                </a:solidFill>
              </a:rPr>
              <a:t>;</a:t>
            </a:r>
            <a:r>
              <a:rPr lang="en-GB" sz="2400" dirty="0" smtClean="0">
                <a:solidFill>
                  <a:srgbClr val="3366FF"/>
                </a:solidFill>
              </a:rPr>
              <a:t> </a:t>
            </a:r>
            <a:r>
              <a:rPr lang="en-GB" sz="2400" dirty="0">
                <a:solidFill>
                  <a:srgbClr val="3366FF"/>
                </a:solidFill>
              </a:rPr>
              <a:t>retracted 12 years later, </a:t>
            </a:r>
            <a:r>
              <a:rPr lang="en-GB" sz="2400" dirty="0" smtClean="0">
                <a:solidFill>
                  <a:srgbClr val="3366FF"/>
                </a:solidFill>
              </a:rPr>
              <a:t>when</a:t>
            </a:r>
            <a:r>
              <a:rPr lang="en-GB" sz="2400" dirty="0" smtClean="0">
                <a:solidFill>
                  <a:srgbClr val="3366FF"/>
                </a:solidFill>
              </a:rPr>
              <a:t> </a:t>
            </a:r>
            <a:r>
              <a:rPr lang="en-GB" sz="2400" dirty="0">
                <a:solidFill>
                  <a:srgbClr val="3366FF"/>
                </a:solidFill>
              </a:rPr>
              <a:t>Wakefield was </a:t>
            </a:r>
            <a:r>
              <a:rPr lang="en-GB" sz="2400" dirty="0" smtClean="0">
                <a:solidFill>
                  <a:srgbClr val="3366FF"/>
                </a:solidFill>
              </a:rPr>
              <a:t>deregistered (</a:t>
            </a:r>
            <a:r>
              <a:rPr lang="en-GB" sz="2400" dirty="0" err="1" smtClean="0">
                <a:solidFill>
                  <a:srgbClr val="3366FF"/>
                </a:solidFill>
              </a:rPr>
              <a:t>Goldacre</a:t>
            </a:r>
            <a:r>
              <a:rPr lang="en-GB" sz="2400" dirty="0" smtClean="0">
                <a:solidFill>
                  <a:srgbClr val="3366FF"/>
                </a:solidFill>
              </a:rPr>
              <a:t> 2008, </a:t>
            </a:r>
            <a:r>
              <a:rPr lang="en-GB" sz="2400" dirty="0" err="1" smtClean="0">
                <a:solidFill>
                  <a:srgbClr val="3366FF"/>
                </a:solidFill>
              </a:rPr>
              <a:t>Godlee</a:t>
            </a:r>
            <a:r>
              <a:rPr lang="en-GB" sz="2400" dirty="0" smtClean="0">
                <a:solidFill>
                  <a:srgbClr val="3366FF"/>
                </a:solidFill>
              </a:rPr>
              <a:t> </a:t>
            </a:r>
            <a:r>
              <a:rPr lang="en-GB" sz="2400" dirty="0">
                <a:solidFill>
                  <a:srgbClr val="3366FF"/>
                </a:solidFill>
              </a:rPr>
              <a:t>et al 2011). Moving to the USA, Wakefield produced a documentary film </a:t>
            </a:r>
            <a:r>
              <a:rPr lang="en-GB" sz="2400" b="1" i="1" dirty="0" err="1">
                <a:solidFill>
                  <a:srgbClr val="3366FF"/>
                </a:solidFill>
              </a:rPr>
              <a:t>Vaxxed</a:t>
            </a:r>
            <a:r>
              <a:rPr lang="en-GB" sz="2400" b="1" i="1" dirty="0">
                <a:solidFill>
                  <a:srgbClr val="3366FF"/>
                </a:solidFill>
              </a:rPr>
              <a:t>: From cover-up to </a:t>
            </a:r>
            <a:r>
              <a:rPr lang="en-GB" sz="2400" b="1" i="1" dirty="0" smtClean="0">
                <a:solidFill>
                  <a:srgbClr val="3366FF"/>
                </a:solidFill>
              </a:rPr>
              <a:t>catastrophe</a:t>
            </a:r>
            <a:r>
              <a:rPr lang="en-GB" sz="2400" dirty="0">
                <a:solidFill>
                  <a:srgbClr val="3366FF"/>
                </a:solidFill>
              </a:rPr>
              <a:t>,</a:t>
            </a:r>
            <a:r>
              <a:rPr lang="en-GB" sz="2400" dirty="0" smtClean="0">
                <a:solidFill>
                  <a:srgbClr val="3366FF"/>
                </a:solidFill>
              </a:rPr>
              <a:t> </a:t>
            </a:r>
            <a:r>
              <a:rPr lang="en-GB" sz="2400" dirty="0">
                <a:solidFill>
                  <a:srgbClr val="3366FF"/>
                </a:solidFill>
              </a:rPr>
              <a:t>2016; and evidence supporting the link with autism (covered in this film) received strong support from </a:t>
            </a:r>
            <a:r>
              <a:rPr lang="en-GB" sz="2400" b="1" dirty="0">
                <a:solidFill>
                  <a:srgbClr val="3366FF"/>
                </a:solidFill>
              </a:rPr>
              <a:t>William Thompson</a:t>
            </a:r>
            <a:r>
              <a:rPr lang="en-GB" sz="2400" dirty="0">
                <a:solidFill>
                  <a:srgbClr val="3366FF"/>
                </a:solidFill>
              </a:rPr>
              <a:t>, a senior scientist and statistician at the CDC (US </a:t>
            </a:r>
            <a:r>
              <a:rPr lang="en-GB" sz="2400" dirty="0" err="1">
                <a:solidFill>
                  <a:srgbClr val="3366FF"/>
                </a:solidFill>
              </a:rPr>
              <a:t>Center</a:t>
            </a:r>
            <a:r>
              <a:rPr lang="en-GB" sz="2400" dirty="0">
                <a:solidFill>
                  <a:srgbClr val="3366FF"/>
                </a:solidFill>
              </a:rPr>
              <a:t> for Disease Control), who became a </a:t>
            </a:r>
            <a:r>
              <a:rPr lang="en-GB" sz="2400" dirty="0" err="1">
                <a:solidFill>
                  <a:srgbClr val="3366FF"/>
                </a:solidFill>
              </a:rPr>
              <a:t>whistleblower</a:t>
            </a:r>
            <a:r>
              <a:rPr lang="en-GB" sz="2400" dirty="0">
                <a:solidFill>
                  <a:srgbClr val="3366FF"/>
                </a:solidFill>
              </a:rPr>
              <a:t> with his confession that he helped conceal data showing this link (Joss 2014)</a:t>
            </a:r>
            <a:r>
              <a:rPr lang="en-GB" sz="2400" dirty="0" smtClean="0">
                <a:solidFill>
                  <a:srgbClr val="3366FF"/>
                </a:solidFill>
              </a:rPr>
              <a:t>.</a:t>
            </a:r>
          </a:p>
          <a:p>
            <a:endParaRPr lang="en-GB" sz="2000" b="1" u="sng" dirty="0" smtClean="0"/>
          </a:p>
          <a:p>
            <a:r>
              <a:rPr lang="en-GB" sz="2000" b="1" u="sng" dirty="0" smtClean="0"/>
              <a:t>Dr AJ Wakefield </a:t>
            </a:r>
            <a:r>
              <a:rPr lang="en-GB" sz="2000" b="1" u="sng" dirty="0"/>
              <a:t>et </a:t>
            </a:r>
            <a:r>
              <a:rPr lang="en-GB" sz="2000" b="1" u="sng" dirty="0" smtClean="0"/>
              <a:t>al</a:t>
            </a:r>
            <a:r>
              <a:rPr lang="en-GB" sz="2000" b="1" dirty="0" smtClean="0"/>
              <a:t>, </a:t>
            </a:r>
            <a:r>
              <a:rPr lang="en-GB" sz="2000" b="1" dirty="0"/>
              <a:t>1998, ‘</a:t>
            </a:r>
            <a:r>
              <a:rPr lang="en-GB" sz="2000" b="1" dirty="0" err="1"/>
              <a:t>Ilear</a:t>
            </a:r>
            <a:r>
              <a:rPr lang="en-GB" sz="2000" b="1" dirty="0"/>
              <a:t>-lymphoid-nodular hyperplasia, non-specific colitis, and pervasive developmental disorder in children’, </a:t>
            </a:r>
            <a:r>
              <a:rPr lang="en-GB" sz="2000" b="1" i="1" dirty="0"/>
              <a:t>The Lance</a:t>
            </a:r>
            <a:r>
              <a:rPr lang="en-GB" sz="2000" i="1" dirty="0"/>
              <a:t>t, </a:t>
            </a:r>
            <a:r>
              <a:rPr lang="en-GB" sz="2000" dirty="0"/>
              <a:t>28 February</a:t>
            </a:r>
            <a:r>
              <a:rPr lang="en-GB" sz="2000" dirty="0"/>
              <a:t> </a:t>
            </a:r>
            <a:r>
              <a:rPr lang="en-GB" sz="2000" dirty="0" smtClean="0"/>
              <a:t>1998. </a:t>
            </a:r>
          </a:p>
          <a:p>
            <a:r>
              <a:rPr lang="en-GB" sz="2000" b="1" u="sng" dirty="0" smtClean="0"/>
              <a:t>Ben </a:t>
            </a:r>
            <a:r>
              <a:rPr lang="en-GB" sz="2000" b="1" u="sng" dirty="0" err="1" smtClean="0"/>
              <a:t>Goldacre</a:t>
            </a:r>
            <a:r>
              <a:rPr lang="en-GB" sz="2000" b="1" dirty="0" smtClean="0"/>
              <a:t>, </a:t>
            </a:r>
            <a:r>
              <a:rPr lang="en-GB" sz="2000" b="1" i="1" dirty="0" smtClean="0"/>
              <a:t>Bad Science</a:t>
            </a:r>
            <a:r>
              <a:rPr lang="en-GB" sz="2000" i="1" dirty="0" smtClean="0"/>
              <a:t>,</a:t>
            </a:r>
            <a:r>
              <a:rPr lang="en-GB" sz="2000" dirty="0" smtClean="0"/>
              <a:t> 2008.</a:t>
            </a:r>
          </a:p>
          <a:p>
            <a:r>
              <a:rPr lang="en-GB" sz="2000" b="1" u="sng" dirty="0" smtClean="0"/>
              <a:t>Fiona </a:t>
            </a:r>
            <a:r>
              <a:rPr lang="en-GB" sz="2000" b="1" u="sng" dirty="0" err="1" smtClean="0"/>
              <a:t>Godlee</a:t>
            </a:r>
            <a:r>
              <a:rPr lang="en-GB" sz="2000" b="1" u="sng" dirty="0" smtClean="0"/>
              <a:t> et al, </a:t>
            </a:r>
            <a:r>
              <a:rPr lang="en-GB" sz="2000" b="1" dirty="0"/>
              <a:t>‘Wakefield’s article linking MMR vaccine and autism was fraudulent’, </a:t>
            </a:r>
            <a:r>
              <a:rPr lang="en-GB" sz="2000" b="1" i="1" dirty="0"/>
              <a:t>British Medical Journal</a:t>
            </a:r>
            <a:r>
              <a:rPr lang="en-GB" sz="2000" i="1" dirty="0"/>
              <a:t>, </a:t>
            </a:r>
            <a:r>
              <a:rPr lang="en-GB" sz="2000" dirty="0"/>
              <a:t>6 </a:t>
            </a:r>
            <a:r>
              <a:rPr lang="en-GB" sz="2000" dirty="0" smtClean="0"/>
              <a:t>January</a:t>
            </a:r>
            <a:r>
              <a:rPr lang="en-GB" sz="2000" dirty="0" smtClean="0"/>
              <a:t> 2011.</a:t>
            </a:r>
            <a:endParaRPr lang="en-GB" sz="2000" b="1" dirty="0" smtClean="0"/>
          </a:p>
          <a:p>
            <a:r>
              <a:rPr lang="en-GB" sz="2000" b="1" dirty="0" smtClean="0"/>
              <a:t>Laurel Joss, </a:t>
            </a:r>
            <a:r>
              <a:rPr lang="en-GB" sz="2000" b="1" dirty="0"/>
              <a:t>‘</a:t>
            </a:r>
            <a:r>
              <a:rPr lang="en-GB" sz="2000" b="1" dirty="0" err="1"/>
              <a:t>Whistleblower</a:t>
            </a:r>
            <a:r>
              <a:rPr lang="en-GB" sz="2000" b="1" dirty="0"/>
              <a:t> alleges CDC cover-up linking vaccines to autism’, </a:t>
            </a:r>
            <a:r>
              <a:rPr lang="en-GB" sz="2000" b="1" i="1" dirty="0"/>
              <a:t>Autism Daily News</a:t>
            </a:r>
            <a:r>
              <a:rPr lang="en-GB" sz="2000" dirty="0"/>
              <a:t>, 29 </a:t>
            </a:r>
            <a:r>
              <a:rPr lang="en-GB" sz="2000" dirty="0" smtClean="0"/>
              <a:t>October 2014.</a:t>
            </a:r>
            <a:endParaRPr lang="en-GB" sz="2000" b="1" dirty="0" smtClean="0"/>
          </a:p>
          <a:p>
            <a:r>
              <a:rPr lang="en-GB" sz="2000" b="1" dirty="0" err="1" smtClean="0"/>
              <a:t>Mateja</a:t>
            </a:r>
            <a:r>
              <a:rPr lang="en-GB" sz="2000" b="1" dirty="0" smtClean="0"/>
              <a:t> </a:t>
            </a:r>
            <a:r>
              <a:rPr lang="en-GB" sz="2000" b="1" dirty="0" err="1" smtClean="0"/>
              <a:t>Cernic</a:t>
            </a:r>
            <a:r>
              <a:rPr lang="en-GB" sz="2000" b="1" dirty="0" smtClean="0"/>
              <a:t> 2018, </a:t>
            </a:r>
            <a:r>
              <a:rPr lang="en-GB" sz="2000" b="1" i="1" dirty="0"/>
              <a:t>Ideological Constructs of </a:t>
            </a:r>
            <a:r>
              <a:rPr lang="en-GB" sz="2000" b="1" i="1" dirty="0" smtClean="0"/>
              <a:t>Vaccination</a:t>
            </a:r>
            <a:r>
              <a:rPr lang="en-GB" sz="2000" i="1" dirty="0" smtClean="0"/>
              <a:t>, </a:t>
            </a:r>
            <a:r>
              <a:rPr lang="en-GB" sz="2000" dirty="0" smtClean="0"/>
              <a:t>2018</a:t>
            </a:r>
            <a:endParaRPr lang="en-US" sz="2000" b="1" dirty="0"/>
          </a:p>
        </p:txBody>
      </p:sp>
    </p:spTree>
    <p:extLst>
      <p:ext uri="{BB962C8B-B14F-4D97-AF65-F5344CB8AC3E}">
        <p14:creationId xmlns:p14="http://schemas.microsoft.com/office/powerpoint/2010/main" val="40574702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727884"/>
            <a:ext cx="9144000" cy="5130115"/>
          </a:xfrm>
          <a:prstGeom prst="rect">
            <a:avLst/>
          </a:prstGeom>
        </p:spPr>
      </p:pic>
      <p:sp>
        <p:nvSpPr>
          <p:cNvPr id="3" name="Rectangle 2"/>
          <p:cNvSpPr/>
          <p:nvPr/>
        </p:nvSpPr>
        <p:spPr>
          <a:xfrm>
            <a:off x="0" y="1"/>
            <a:ext cx="9144000" cy="1846659"/>
          </a:xfrm>
          <a:prstGeom prst="rect">
            <a:avLst/>
          </a:prstGeom>
        </p:spPr>
        <p:txBody>
          <a:bodyPr wrap="square">
            <a:spAutoFit/>
          </a:bodyPr>
          <a:lstStyle/>
          <a:p>
            <a:r>
              <a:rPr lang="en-US" sz="2700" b="1" dirty="0"/>
              <a:t>How disgraced anti-</a:t>
            </a:r>
            <a:r>
              <a:rPr lang="en-US" sz="2700" b="1" dirty="0" err="1"/>
              <a:t>vaxxer</a:t>
            </a:r>
            <a:r>
              <a:rPr lang="en-US" sz="2700" b="1" dirty="0"/>
              <a:t> Andrew Wakefield was embraced by Trump's </a:t>
            </a:r>
            <a:r>
              <a:rPr lang="en-US" sz="2700" b="1" dirty="0" smtClean="0"/>
              <a:t>America</a:t>
            </a:r>
            <a:r>
              <a:rPr lang="en-US" sz="2700" dirty="0" smtClean="0"/>
              <a:t>, </a:t>
            </a:r>
            <a:r>
              <a:rPr lang="en-US" sz="2400" dirty="0" smtClean="0">
                <a:solidFill>
                  <a:schemeClr val="tx1">
                    <a:lumMod val="50000"/>
                    <a:lumOff val="50000"/>
                  </a:schemeClr>
                </a:solidFill>
              </a:rPr>
              <a:t>Sarah </a:t>
            </a:r>
            <a:r>
              <a:rPr lang="en-US" sz="2400" dirty="0" err="1" smtClean="0">
                <a:solidFill>
                  <a:schemeClr val="tx1">
                    <a:lumMod val="50000"/>
                    <a:lumOff val="50000"/>
                  </a:schemeClr>
                </a:solidFill>
              </a:rPr>
              <a:t>Boseley</a:t>
            </a:r>
            <a:r>
              <a:rPr lang="en-US" sz="2400" dirty="0" smtClean="0">
                <a:solidFill>
                  <a:schemeClr val="tx1">
                    <a:lumMod val="50000"/>
                    <a:lumOff val="50000"/>
                  </a:schemeClr>
                </a:solidFill>
              </a:rPr>
              <a:t> in </a:t>
            </a:r>
            <a:r>
              <a:rPr lang="en-US" sz="2400" i="1" dirty="0" smtClean="0">
                <a:solidFill>
                  <a:schemeClr val="tx1">
                    <a:lumMod val="50000"/>
                    <a:lumOff val="50000"/>
                  </a:schemeClr>
                </a:solidFill>
              </a:rPr>
              <a:t>The Guardian</a:t>
            </a:r>
            <a:r>
              <a:rPr lang="en-US" sz="2400" dirty="0" smtClean="0">
                <a:solidFill>
                  <a:schemeClr val="tx1">
                    <a:lumMod val="50000"/>
                    <a:lumOff val="50000"/>
                  </a:schemeClr>
                </a:solidFill>
              </a:rPr>
              <a:t>, 18 July 2018.</a:t>
            </a:r>
          </a:p>
          <a:p>
            <a:r>
              <a:rPr lang="en-US" sz="2000" b="1" dirty="0" smtClean="0"/>
              <a:t>20 years after his discredited paper linked autism to the MMR jab, the doctor </a:t>
            </a:r>
            <a:r>
              <a:rPr lang="mr-IN" sz="2000" b="1" dirty="0" smtClean="0"/>
              <a:t>–</a:t>
            </a:r>
            <a:r>
              <a:rPr lang="en-US" sz="2000" b="1" dirty="0" smtClean="0"/>
              <a:t> who was struck off the medical register in the UK -  has become a leading light in the US and frighteningly influential worldwide</a:t>
            </a:r>
            <a:endParaRPr lang="en-US" sz="2000" b="1" dirty="0"/>
          </a:p>
        </p:txBody>
      </p:sp>
    </p:spTree>
    <p:extLst>
      <p:ext uri="{BB962C8B-B14F-4D97-AF65-F5344CB8AC3E}">
        <p14:creationId xmlns:p14="http://schemas.microsoft.com/office/powerpoint/2010/main" val="14888568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33650"/>
            <a:ext cx="9144000" cy="7417415"/>
          </a:xfrm>
          <a:prstGeom prst="rect">
            <a:avLst/>
          </a:prstGeom>
        </p:spPr>
        <p:txBody>
          <a:bodyPr wrap="square">
            <a:spAutoFit/>
          </a:bodyPr>
          <a:lstStyle/>
          <a:p>
            <a:endParaRPr lang="en-GB" dirty="0" smtClean="0"/>
          </a:p>
          <a:p>
            <a:endParaRPr lang="en-GB" dirty="0"/>
          </a:p>
          <a:p>
            <a:r>
              <a:rPr lang="en-GB" sz="2000" dirty="0" smtClean="0">
                <a:solidFill>
                  <a:srgbClr val="0000FF"/>
                </a:solidFill>
              </a:rPr>
              <a:t>Ray </a:t>
            </a:r>
            <a:r>
              <a:rPr lang="en-GB" sz="2000" dirty="0">
                <a:solidFill>
                  <a:srgbClr val="0000FF"/>
                </a:solidFill>
              </a:rPr>
              <a:t>Bhattacharya emphasizes how a false idea of scientific consensus was disseminated: </a:t>
            </a:r>
            <a:r>
              <a:rPr lang="en-GB" sz="2000" b="1" dirty="0">
                <a:solidFill>
                  <a:srgbClr val="0000FF"/>
                </a:solidFill>
              </a:rPr>
              <a:t>‘Public health authorities created an illusion of consensus that did not actually exist’</a:t>
            </a:r>
            <a:r>
              <a:rPr lang="en-GB" sz="2000" dirty="0">
                <a:solidFill>
                  <a:srgbClr val="0000FF"/>
                </a:solidFill>
              </a:rPr>
              <a:t> </a:t>
            </a:r>
            <a:r>
              <a:rPr lang="en-GB" sz="2000" dirty="0">
                <a:solidFill>
                  <a:srgbClr val="0000FF"/>
                </a:solidFill>
              </a:rPr>
              <a:t>(</a:t>
            </a:r>
            <a:r>
              <a:rPr lang="en-GB" sz="2000" dirty="0" smtClean="0">
                <a:solidFill>
                  <a:srgbClr val="0000FF"/>
                </a:solidFill>
              </a:rPr>
              <a:t>interview </a:t>
            </a:r>
            <a:r>
              <a:rPr lang="en-GB" sz="2000" dirty="0">
                <a:solidFill>
                  <a:srgbClr val="0000FF"/>
                </a:solidFill>
              </a:rPr>
              <a:t>with former Australian Deputy Prime Minister John </a:t>
            </a:r>
            <a:r>
              <a:rPr lang="en-GB" sz="2000" dirty="0" smtClean="0">
                <a:solidFill>
                  <a:srgbClr val="0000FF"/>
                </a:solidFill>
              </a:rPr>
              <a:t>Anderson Nov 2022). </a:t>
            </a:r>
            <a:r>
              <a:rPr lang="en-GB" sz="2000" dirty="0">
                <a:solidFill>
                  <a:srgbClr val="0000FF"/>
                </a:solidFill>
              </a:rPr>
              <a:t>The essence of the conspiracy that most people who do not accept the mainstream </a:t>
            </a:r>
            <a:r>
              <a:rPr lang="en-GB" sz="2000" dirty="0" err="1">
                <a:solidFill>
                  <a:srgbClr val="0000FF"/>
                </a:solidFill>
              </a:rPr>
              <a:t>covid</a:t>
            </a:r>
            <a:r>
              <a:rPr lang="en-GB" sz="2000" dirty="0">
                <a:solidFill>
                  <a:srgbClr val="0000FF"/>
                </a:solidFill>
              </a:rPr>
              <a:t> narrative suspect in some form emphasizes this unaccountable </a:t>
            </a:r>
            <a:r>
              <a:rPr lang="en-GB" sz="2000" b="1" dirty="0">
                <a:solidFill>
                  <a:srgbClr val="0000FF"/>
                </a:solidFill>
              </a:rPr>
              <a:t>power of medical corporations</a:t>
            </a:r>
            <a:r>
              <a:rPr lang="en-GB" sz="2000" dirty="0">
                <a:solidFill>
                  <a:srgbClr val="0000FF"/>
                </a:solidFill>
              </a:rPr>
              <a:t>, and </a:t>
            </a:r>
            <a:r>
              <a:rPr lang="en-GB" sz="2000" b="1" dirty="0">
                <a:solidFill>
                  <a:srgbClr val="0000FF"/>
                </a:solidFill>
              </a:rPr>
              <a:t>eugenic or </a:t>
            </a:r>
            <a:r>
              <a:rPr lang="en-GB" sz="2000" b="1" dirty="0" err="1">
                <a:solidFill>
                  <a:srgbClr val="0000FF"/>
                </a:solidFill>
              </a:rPr>
              <a:t>transhumanist</a:t>
            </a:r>
            <a:r>
              <a:rPr lang="en-GB" sz="2000" b="1" dirty="0">
                <a:solidFill>
                  <a:srgbClr val="0000FF"/>
                </a:solidFill>
              </a:rPr>
              <a:t> intentions</a:t>
            </a:r>
            <a:r>
              <a:rPr lang="en-GB" sz="2000" dirty="0">
                <a:solidFill>
                  <a:srgbClr val="0000FF"/>
                </a:solidFill>
              </a:rPr>
              <a:t>, to reduce human populations and/or a merging of humans with the machine through computers, mobiles, genetic modification and virtual reality – intentions that were already apparent before March 2020 (</a:t>
            </a:r>
            <a:r>
              <a:rPr lang="en-GB" sz="2000" dirty="0" err="1">
                <a:solidFill>
                  <a:srgbClr val="0000FF"/>
                </a:solidFill>
              </a:rPr>
              <a:t>Naydler</a:t>
            </a:r>
            <a:r>
              <a:rPr lang="en-GB" sz="2000" dirty="0">
                <a:solidFill>
                  <a:srgbClr val="0000FF"/>
                </a:solidFill>
              </a:rPr>
              <a:t> 2018, 2020). Many claim to see such intentions in the </a:t>
            </a:r>
            <a:r>
              <a:rPr lang="en-GB" sz="2000" b="1" dirty="0">
                <a:solidFill>
                  <a:srgbClr val="0000FF"/>
                </a:solidFill>
              </a:rPr>
              <a:t>‘Great Reset’</a:t>
            </a:r>
            <a:r>
              <a:rPr lang="en-GB" sz="2000" dirty="0">
                <a:solidFill>
                  <a:srgbClr val="0000FF"/>
                </a:solidFill>
              </a:rPr>
              <a:t> outlined by Klaus Schwab, founder and chairman of the World Economic Forum (Schwab and </a:t>
            </a:r>
            <a:r>
              <a:rPr lang="en-GB" sz="2000" dirty="0" err="1">
                <a:solidFill>
                  <a:srgbClr val="0000FF"/>
                </a:solidFill>
              </a:rPr>
              <a:t>Malleret</a:t>
            </a:r>
            <a:r>
              <a:rPr lang="en-GB" sz="2000" dirty="0">
                <a:solidFill>
                  <a:srgbClr val="0000FF"/>
                </a:solidFill>
              </a:rPr>
              <a:t> 2020), which has an extremely close relationship with the </a:t>
            </a:r>
            <a:r>
              <a:rPr lang="en-GB" sz="2000" b="1" dirty="0">
                <a:solidFill>
                  <a:srgbClr val="0000FF"/>
                </a:solidFill>
              </a:rPr>
              <a:t>WHO</a:t>
            </a:r>
            <a:r>
              <a:rPr lang="en-GB" sz="2000" dirty="0">
                <a:solidFill>
                  <a:srgbClr val="0000FF"/>
                </a:solidFill>
              </a:rPr>
              <a:t>, and played a key role in </a:t>
            </a:r>
            <a:r>
              <a:rPr lang="en-GB" sz="2000" b="1" dirty="0">
                <a:solidFill>
                  <a:srgbClr val="0000FF"/>
                </a:solidFill>
              </a:rPr>
              <a:t>‘Event 201’</a:t>
            </a:r>
            <a:r>
              <a:rPr lang="en-GB" sz="2000" dirty="0">
                <a:solidFill>
                  <a:srgbClr val="0000FF"/>
                </a:solidFill>
              </a:rPr>
              <a:t>, the coronavirus pandemic simulation event in October 2019 that apparently prepared media co-ordination for covering events from March 2020, and also involved the US </a:t>
            </a:r>
            <a:r>
              <a:rPr lang="en-GB" sz="2000" dirty="0" smtClean="0">
                <a:solidFill>
                  <a:srgbClr val="0000FF"/>
                </a:solidFill>
              </a:rPr>
              <a:t>military. </a:t>
            </a:r>
            <a:r>
              <a:rPr lang="en-GB" sz="2000" dirty="0">
                <a:solidFill>
                  <a:srgbClr val="0000FF"/>
                </a:solidFill>
              </a:rPr>
              <a:t> </a:t>
            </a:r>
            <a:r>
              <a:rPr lang="en-GB" sz="2000" dirty="0" smtClean="0">
                <a:solidFill>
                  <a:srgbClr val="0000FF"/>
                </a:solidFill>
              </a:rPr>
              <a:t>      </a:t>
            </a:r>
            <a:r>
              <a:rPr lang="en-GB" sz="2000" b="1" u="sng" dirty="0" smtClean="0"/>
              <a:t>Jeremy </a:t>
            </a:r>
            <a:r>
              <a:rPr lang="en-GB" sz="2000" b="1" u="sng" dirty="0" err="1" smtClean="0"/>
              <a:t>Naydler</a:t>
            </a:r>
            <a:r>
              <a:rPr lang="en-GB" sz="2000" b="1" dirty="0" smtClean="0"/>
              <a:t>, </a:t>
            </a:r>
            <a:r>
              <a:rPr lang="en-GB" sz="2000" b="1" i="1" dirty="0"/>
              <a:t>In the Shadow of the Machine: The Prehistory of the Computer and the Evolution of </a:t>
            </a:r>
            <a:r>
              <a:rPr lang="en-GB" sz="2000" b="1" i="1" dirty="0" smtClean="0"/>
              <a:t>Consciousness</a:t>
            </a:r>
            <a:r>
              <a:rPr lang="en-GB" sz="2000" i="1" dirty="0"/>
              <a:t>,</a:t>
            </a:r>
            <a:r>
              <a:rPr lang="en-GB" sz="2000" i="1" dirty="0" smtClean="0"/>
              <a:t> </a:t>
            </a:r>
            <a:r>
              <a:rPr lang="en-GB" sz="2000" dirty="0"/>
              <a:t>Forest Row, UK: Temple </a:t>
            </a:r>
            <a:r>
              <a:rPr lang="en-GB" sz="2000" dirty="0" smtClean="0"/>
              <a:t>Lodge, 2018.</a:t>
            </a:r>
            <a:endParaRPr lang="en-GB" sz="2000" dirty="0"/>
          </a:p>
          <a:p>
            <a:r>
              <a:rPr lang="en-GB" sz="2000" dirty="0"/>
              <a:t>&amp;</a:t>
            </a:r>
            <a:r>
              <a:rPr lang="en-GB" sz="2000" dirty="0" smtClean="0"/>
              <a:t> </a:t>
            </a:r>
            <a:r>
              <a:rPr lang="en-GB" sz="2000" b="1" i="1" dirty="0"/>
              <a:t>The Struggle for a Human Future: 5G, Augmented Reality, and the Internet of </a:t>
            </a:r>
            <a:r>
              <a:rPr lang="en-GB" sz="2000" b="1" i="1" dirty="0" smtClean="0"/>
              <a:t>Things</a:t>
            </a:r>
            <a:r>
              <a:rPr lang="en-GB" sz="2000" i="1" dirty="0"/>
              <a:t>,</a:t>
            </a:r>
            <a:r>
              <a:rPr lang="en-GB" sz="2000" i="1" dirty="0" smtClean="0"/>
              <a:t> </a:t>
            </a:r>
            <a:r>
              <a:rPr lang="en-GB" sz="2000" dirty="0"/>
              <a:t>Forest Row, UK: Temple </a:t>
            </a:r>
            <a:r>
              <a:rPr lang="en-GB" sz="2000" dirty="0" smtClean="0"/>
              <a:t>Lodge, 2020.</a:t>
            </a:r>
            <a:endParaRPr lang="en-GB" sz="2000" dirty="0"/>
          </a:p>
          <a:p>
            <a:r>
              <a:rPr lang="en-GB" sz="2000" b="1" u="sng" dirty="0" smtClean="0"/>
              <a:t>Klaus Schwab &amp; </a:t>
            </a:r>
            <a:r>
              <a:rPr lang="en-GB" sz="2000" b="1" u="sng" dirty="0" err="1" smtClean="0"/>
              <a:t>Malleret</a:t>
            </a:r>
            <a:r>
              <a:rPr lang="en-GB" sz="2000" b="1" dirty="0" smtClean="0"/>
              <a:t>, </a:t>
            </a:r>
            <a:r>
              <a:rPr lang="en-GB" sz="2000" b="1" i="1" dirty="0"/>
              <a:t>Covid-19: The Great </a:t>
            </a:r>
            <a:r>
              <a:rPr lang="en-GB" sz="2000" b="1" i="1" dirty="0" smtClean="0"/>
              <a:t>Rese</a:t>
            </a:r>
            <a:r>
              <a:rPr lang="en-GB" sz="2000" i="1" dirty="0" smtClean="0"/>
              <a:t>t, </a:t>
            </a:r>
            <a:r>
              <a:rPr lang="en-GB" sz="2000" dirty="0"/>
              <a:t>World Economic </a:t>
            </a:r>
            <a:r>
              <a:rPr lang="en-GB" sz="2000" dirty="0" smtClean="0"/>
              <a:t>Forum</a:t>
            </a:r>
            <a:r>
              <a:rPr lang="en-GB" sz="2000" dirty="0"/>
              <a:t>,</a:t>
            </a:r>
            <a:r>
              <a:rPr lang="en-GB" sz="2000" dirty="0" smtClean="0"/>
              <a:t> 2020.</a:t>
            </a:r>
          </a:p>
          <a:p>
            <a:r>
              <a:rPr lang="en-GB" sz="2000" b="1" u="sng" dirty="0" err="1" smtClean="0"/>
              <a:t>ExpressZeitung</a:t>
            </a:r>
            <a:r>
              <a:rPr lang="en-GB" sz="2000" b="1" dirty="0" smtClean="0"/>
              <a:t>, </a:t>
            </a:r>
            <a:r>
              <a:rPr lang="en-US" sz="2000" b="1" i="1" dirty="0"/>
              <a:t>Event 201: Corona-</a:t>
            </a:r>
            <a:r>
              <a:rPr lang="en-US" sz="2000" b="1" i="1" dirty="0" err="1"/>
              <a:t>Pandemie</a:t>
            </a:r>
            <a:r>
              <a:rPr lang="en-US" sz="2000" b="1" i="1" dirty="0"/>
              <a:t> </a:t>
            </a:r>
            <a:r>
              <a:rPr lang="en-US" sz="2000" b="1" i="1" dirty="0" err="1"/>
              <a:t>vom</a:t>
            </a:r>
            <a:r>
              <a:rPr lang="en-US" sz="2000" b="1" i="1" dirty="0"/>
              <a:t> </a:t>
            </a:r>
            <a:r>
              <a:rPr lang="en-US" sz="2000" b="1" i="1" dirty="0" err="1"/>
              <a:t>Reissbrett</a:t>
            </a:r>
            <a:r>
              <a:rPr lang="en-US" sz="2000" b="1" i="1" dirty="0"/>
              <a:t> - was </a:t>
            </a:r>
            <a:r>
              <a:rPr lang="en-US" sz="2000" b="1" i="1" dirty="0" err="1"/>
              <a:t>bisher</a:t>
            </a:r>
            <a:r>
              <a:rPr lang="en-US" sz="2000" b="1" i="1" dirty="0"/>
              <a:t> </a:t>
            </a:r>
            <a:r>
              <a:rPr lang="en-US" sz="2000" b="1" i="1" dirty="0" err="1"/>
              <a:t>übersehen</a:t>
            </a:r>
            <a:r>
              <a:rPr lang="en-US" sz="2000" b="1" i="1" dirty="0"/>
              <a:t> </a:t>
            </a:r>
            <a:r>
              <a:rPr lang="en-US" sz="2000" b="1" i="1" dirty="0" err="1"/>
              <a:t>wurde</a:t>
            </a:r>
            <a:r>
              <a:rPr lang="en-US" sz="2000" i="1" dirty="0"/>
              <a:t> </a:t>
            </a:r>
            <a:r>
              <a:rPr lang="en-US" sz="2000" dirty="0"/>
              <a:t>[documentary film in German with English subtitles</a:t>
            </a:r>
            <a:r>
              <a:rPr lang="en-US" sz="2000" dirty="0" smtClean="0"/>
              <a:t>]</a:t>
            </a:r>
            <a:r>
              <a:rPr lang="en-GB" sz="2000" dirty="0" smtClean="0"/>
              <a:t>, </a:t>
            </a:r>
            <a:r>
              <a:rPr lang="en-GB" sz="2000" dirty="0"/>
              <a:t>2021, </a:t>
            </a:r>
            <a:endParaRPr lang="en-GB" sz="2000" dirty="0" smtClean="0"/>
          </a:p>
          <a:p>
            <a:r>
              <a:rPr lang="en-GB" sz="2000" b="1" u="sng" dirty="0" smtClean="0"/>
              <a:t>Ray Bhattacharya</a:t>
            </a:r>
            <a:r>
              <a:rPr lang="en-GB" sz="2000" b="1" dirty="0" smtClean="0"/>
              <a:t>, </a:t>
            </a:r>
            <a:r>
              <a:rPr lang="en-GB" sz="2000" dirty="0"/>
              <a:t>‘Rethinking </a:t>
            </a:r>
            <a:r>
              <a:rPr lang="en-GB" sz="2000" dirty="0" err="1"/>
              <a:t>covid</a:t>
            </a:r>
            <a:r>
              <a:rPr lang="en-GB" sz="2000" dirty="0"/>
              <a:t>’, </a:t>
            </a:r>
            <a:r>
              <a:rPr lang="en-GB" sz="2000" dirty="0" smtClean="0"/>
              <a:t>interview </a:t>
            </a:r>
            <a:r>
              <a:rPr lang="en-GB" sz="2000" dirty="0"/>
              <a:t>by John Anderson, </a:t>
            </a:r>
            <a:r>
              <a:rPr lang="en-GB" sz="2000" dirty="0" smtClean="0"/>
              <a:t>November 2022.</a:t>
            </a:r>
            <a:endParaRPr lang="en-US" sz="2000" dirty="0"/>
          </a:p>
        </p:txBody>
      </p:sp>
    </p:spTree>
    <p:extLst>
      <p:ext uri="{BB962C8B-B14F-4D97-AF65-F5344CB8AC3E}">
        <p14:creationId xmlns:p14="http://schemas.microsoft.com/office/powerpoint/2010/main" val="2488032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773052"/>
            <a:ext cx="9144000" cy="5084948"/>
          </a:xfrm>
          <a:prstGeom prst="rect">
            <a:avLst/>
          </a:prstGeom>
        </p:spPr>
      </p:pic>
      <p:sp>
        <p:nvSpPr>
          <p:cNvPr id="3" name="Rectangle 2"/>
          <p:cNvSpPr/>
          <p:nvPr/>
        </p:nvSpPr>
        <p:spPr>
          <a:xfrm>
            <a:off x="0" y="0"/>
            <a:ext cx="9143999" cy="1785104"/>
          </a:xfrm>
          <a:prstGeom prst="rect">
            <a:avLst/>
          </a:prstGeom>
        </p:spPr>
        <p:txBody>
          <a:bodyPr wrap="square">
            <a:spAutoFit/>
          </a:bodyPr>
          <a:lstStyle/>
          <a:p>
            <a:r>
              <a:rPr lang="en-GB" sz="2200" dirty="0" smtClean="0"/>
              <a:t>Colonial anthropology </a:t>
            </a:r>
            <a:r>
              <a:rPr lang="en-GB" sz="2200" dirty="0"/>
              <a:t>‘objectified’ tribal </a:t>
            </a:r>
            <a:r>
              <a:rPr lang="en-GB" sz="2200" dirty="0" smtClean="0"/>
              <a:t>peoples, </a:t>
            </a:r>
            <a:r>
              <a:rPr lang="en-GB" sz="2200" dirty="0"/>
              <a:t>creating a pseudo-objective discourse that defined who they were in terms that were actually extremely biased, or subjective. Decolonising anthropology means transforming this objectification, bringing in </a:t>
            </a:r>
            <a:r>
              <a:rPr lang="en-GB" sz="2200" dirty="0" smtClean="0"/>
              <a:t>people’s voices, </a:t>
            </a:r>
            <a:r>
              <a:rPr lang="en-GB" sz="2200" dirty="0"/>
              <a:t>so they become subjects in charge of the discourse that defines them </a:t>
            </a:r>
            <a:r>
              <a:rPr lang="en-GB" sz="2200" dirty="0" smtClean="0"/>
              <a:t>  (Bhubaneswar Tribal Museum)</a:t>
            </a:r>
            <a:endParaRPr lang="en-US" sz="2200" dirty="0"/>
          </a:p>
        </p:txBody>
      </p:sp>
    </p:spTree>
    <p:extLst>
      <p:ext uri="{BB962C8B-B14F-4D97-AF65-F5344CB8AC3E}">
        <p14:creationId xmlns:p14="http://schemas.microsoft.com/office/powerpoint/2010/main" val="27430507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8895743" cy="7802137"/>
          </a:xfrm>
          <a:prstGeom prst="rect">
            <a:avLst/>
          </a:prstGeom>
        </p:spPr>
        <p:txBody>
          <a:bodyPr wrap="square">
            <a:spAutoFit/>
          </a:bodyPr>
          <a:lstStyle/>
          <a:p>
            <a:r>
              <a:rPr lang="en-GB" sz="2100" dirty="0" smtClean="0"/>
              <a:t>The </a:t>
            </a:r>
            <a:r>
              <a:rPr lang="en-GB" sz="2100" dirty="0"/>
              <a:t>funding of Wuhan Institute research by the </a:t>
            </a:r>
            <a:r>
              <a:rPr lang="en-GB" sz="2100" b="1" dirty="0"/>
              <a:t>US Department of </a:t>
            </a:r>
            <a:r>
              <a:rPr lang="en-GB" sz="2100" b="1" dirty="0" err="1"/>
              <a:t>Defense</a:t>
            </a:r>
            <a:r>
              <a:rPr lang="en-GB" sz="2100" b="1" dirty="0"/>
              <a:t> (</a:t>
            </a:r>
            <a:r>
              <a:rPr lang="en-GB" sz="2100" b="1" dirty="0" err="1" smtClean="0"/>
              <a:t>DoD</a:t>
            </a:r>
            <a:r>
              <a:rPr lang="en-GB" sz="2100" b="1" dirty="0"/>
              <a:t>) </a:t>
            </a:r>
            <a:r>
              <a:rPr lang="en-GB" sz="2100" dirty="0" smtClean="0"/>
              <a:t> receives </a:t>
            </a:r>
            <a:r>
              <a:rPr lang="en-GB" sz="2100" dirty="0"/>
              <a:t>corroboration in </a:t>
            </a:r>
            <a:r>
              <a:rPr lang="en-GB" sz="2100" dirty="0" smtClean="0"/>
              <a:t>revelations </a:t>
            </a:r>
            <a:r>
              <a:rPr lang="en-GB" sz="2100" dirty="0"/>
              <a:t>by former pharmaceutical executive and researcher </a:t>
            </a:r>
            <a:r>
              <a:rPr lang="en-GB" sz="2100" b="1" dirty="0" err="1"/>
              <a:t>Sacha</a:t>
            </a:r>
            <a:r>
              <a:rPr lang="en-GB" sz="2100" b="1" dirty="0"/>
              <a:t> </a:t>
            </a:r>
            <a:r>
              <a:rPr lang="en-GB" sz="2100" b="1" dirty="0" err="1"/>
              <a:t>Latypova</a:t>
            </a:r>
            <a:r>
              <a:rPr lang="en-GB" sz="2100" b="1" dirty="0"/>
              <a:t> </a:t>
            </a:r>
            <a:r>
              <a:rPr lang="en-GB" sz="2100" dirty="0"/>
              <a:t>(Morris 2023), basically suggesting that the </a:t>
            </a:r>
            <a:r>
              <a:rPr lang="en-GB" sz="2100" dirty="0" err="1"/>
              <a:t>DoD</a:t>
            </a:r>
            <a:r>
              <a:rPr lang="en-GB" sz="2100" dirty="0"/>
              <a:t>, meaning the Pentagon, orchestrated the whole pandemic campaign and narrative. This is in line with the new </a:t>
            </a:r>
            <a:r>
              <a:rPr lang="en-GB" sz="2100" dirty="0" smtClean="0"/>
              <a:t>NATO category </a:t>
            </a:r>
            <a:r>
              <a:rPr lang="en-GB" sz="2100" dirty="0"/>
              <a:t>of </a:t>
            </a:r>
            <a:r>
              <a:rPr lang="en-GB" sz="2100" b="1" dirty="0"/>
              <a:t>‘cognitive warfare’</a:t>
            </a:r>
            <a:r>
              <a:rPr lang="en-GB" sz="2100" dirty="0"/>
              <a:t> (Norton 2021), which </a:t>
            </a:r>
            <a:r>
              <a:rPr lang="en-GB" sz="2100" dirty="0" smtClean="0"/>
              <a:t>could be said to give rise </a:t>
            </a:r>
            <a:r>
              <a:rPr lang="en-GB" sz="2100" dirty="0"/>
              <a:t>to </a:t>
            </a:r>
            <a:r>
              <a:rPr lang="en-GB" sz="2100" b="1" dirty="0"/>
              <a:t>‘cognitive dissonance’</a:t>
            </a:r>
            <a:r>
              <a:rPr lang="en-GB" sz="2100" dirty="0"/>
              <a:t>, a psychological term for the difficulty people have in absorbing contradictory information in an age of multiple ‘</a:t>
            </a:r>
            <a:r>
              <a:rPr lang="en-GB" sz="2100" b="1" dirty="0"/>
              <a:t>fake news’</a:t>
            </a:r>
            <a:r>
              <a:rPr lang="en-GB" sz="2100" dirty="0"/>
              <a:t> and polarised discourse (Aronson and </a:t>
            </a:r>
            <a:r>
              <a:rPr lang="en-GB" sz="2100" dirty="0" err="1"/>
              <a:t>Tavris</a:t>
            </a:r>
            <a:r>
              <a:rPr lang="en-GB" sz="2100" dirty="0"/>
              <a:t> 2020). </a:t>
            </a:r>
          </a:p>
          <a:p>
            <a:r>
              <a:rPr lang="en-GB" sz="2100" dirty="0" smtClean="0">
                <a:solidFill>
                  <a:srgbClr val="0000FF"/>
                </a:solidFill>
              </a:rPr>
              <a:t>	Belgian </a:t>
            </a:r>
            <a:r>
              <a:rPr lang="en-GB" sz="2100" dirty="0">
                <a:solidFill>
                  <a:srgbClr val="0000FF"/>
                </a:solidFill>
              </a:rPr>
              <a:t>psychologist </a:t>
            </a:r>
            <a:r>
              <a:rPr lang="en-GB" sz="2100" b="1" dirty="0" err="1">
                <a:solidFill>
                  <a:srgbClr val="0000FF"/>
                </a:solidFill>
              </a:rPr>
              <a:t>Mattias</a:t>
            </a:r>
            <a:r>
              <a:rPr lang="en-GB" sz="2100" b="1" dirty="0">
                <a:solidFill>
                  <a:srgbClr val="0000FF"/>
                </a:solidFill>
              </a:rPr>
              <a:t> </a:t>
            </a:r>
            <a:r>
              <a:rPr lang="en-GB" sz="2100" b="1" dirty="0" err="1">
                <a:solidFill>
                  <a:srgbClr val="0000FF"/>
                </a:solidFill>
              </a:rPr>
              <a:t>Desmet</a:t>
            </a:r>
            <a:r>
              <a:rPr lang="en-GB" sz="2100" dirty="0">
                <a:solidFill>
                  <a:srgbClr val="0000FF"/>
                </a:solidFill>
              </a:rPr>
              <a:t> has extended the psychological understanding of what is involved in his book </a:t>
            </a:r>
            <a:r>
              <a:rPr lang="en-GB" sz="2100" b="1" i="1" dirty="0">
                <a:solidFill>
                  <a:srgbClr val="0000FF"/>
                </a:solidFill>
              </a:rPr>
              <a:t>The psychology of totalitarianism</a:t>
            </a:r>
            <a:r>
              <a:rPr lang="en-GB" sz="2100" i="1" dirty="0">
                <a:solidFill>
                  <a:srgbClr val="0000FF"/>
                </a:solidFill>
              </a:rPr>
              <a:t> </a:t>
            </a:r>
            <a:r>
              <a:rPr lang="en-GB" sz="2100" dirty="0">
                <a:solidFill>
                  <a:srgbClr val="0000FF"/>
                </a:solidFill>
              </a:rPr>
              <a:t>(2022), using the concept of </a:t>
            </a:r>
            <a:r>
              <a:rPr lang="en-GB" sz="2100" b="1" dirty="0">
                <a:solidFill>
                  <a:srgbClr val="0000FF"/>
                </a:solidFill>
              </a:rPr>
              <a:t>‘mass formation</a:t>
            </a:r>
            <a:r>
              <a:rPr lang="en-GB" sz="2100" b="1" dirty="0" smtClean="0">
                <a:solidFill>
                  <a:srgbClr val="0000FF"/>
                </a:solidFill>
              </a:rPr>
              <a:t>’</a:t>
            </a:r>
            <a:r>
              <a:rPr lang="en-GB" sz="2100" dirty="0" smtClean="0">
                <a:solidFill>
                  <a:srgbClr val="0000FF"/>
                </a:solidFill>
              </a:rPr>
              <a:t> or </a:t>
            </a:r>
            <a:r>
              <a:rPr lang="en-GB" sz="2100" b="1" dirty="0" smtClean="0">
                <a:solidFill>
                  <a:srgbClr val="0000FF"/>
                </a:solidFill>
              </a:rPr>
              <a:t>mass hypnosis</a:t>
            </a:r>
            <a:r>
              <a:rPr lang="en-GB" sz="2100" dirty="0" smtClean="0">
                <a:solidFill>
                  <a:srgbClr val="0000FF"/>
                </a:solidFill>
              </a:rPr>
              <a:t>, </a:t>
            </a:r>
            <a:r>
              <a:rPr lang="en-GB" sz="2100" dirty="0" err="1" smtClean="0">
                <a:solidFill>
                  <a:srgbClr val="0000FF"/>
                </a:solidFill>
              </a:rPr>
              <a:t>weaponising</a:t>
            </a:r>
            <a:r>
              <a:rPr lang="en-GB" sz="2100" dirty="0" smtClean="0">
                <a:solidFill>
                  <a:srgbClr val="0000FF"/>
                </a:solidFill>
              </a:rPr>
              <a:t> </a:t>
            </a:r>
            <a:r>
              <a:rPr lang="en-GB" sz="2100" dirty="0">
                <a:solidFill>
                  <a:srgbClr val="0000FF"/>
                </a:solidFill>
              </a:rPr>
              <a:t>fear as a means of </a:t>
            </a:r>
            <a:r>
              <a:rPr lang="en-GB" sz="2100" dirty="0" smtClean="0">
                <a:solidFill>
                  <a:srgbClr val="0000FF"/>
                </a:solidFill>
              </a:rPr>
              <a:t>control, propagating </a:t>
            </a:r>
            <a:r>
              <a:rPr lang="en-GB" sz="2100" dirty="0">
                <a:solidFill>
                  <a:srgbClr val="0000FF"/>
                </a:solidFill>
              </a:rPr>
              <a:t>a fear of thinking that questions </a:t>
            </a:r>
            <a:r>
              <a:rPr lang="en-GB" sz="2100" dirty="0" smtClean="0">
                <a:solidFill>
                  <a:srgbClr val="0000FF"/>
                </a:solidFill>
              </a:rPr>
              <a:t>certain limits </a:t>
            </a:r>
            <a:r>
              <a:rPr lang="en-GB" sz="2100" dirty="0">
                <a:solidFill>
                  <a:srgbClr val="0000FF"/>
                </a:solidFill>
              </a:rPr>
              <a:t>laid down by government or medical authorities -</a:t>
            </a:r>
            <a:r>
              <a:rPr lang="en-GB" sz="2100" dirty="0" smtClean="0">
                <a:solidFill>
                  <a:srgbClr val="0000FF"/>
                </a:solidFill>
              </a:rPr>
              <a:t> </a:t>
            </a:r>
            <a:r>
              <a:rPr lang="en-GB" sz="2100" dirty="0">
                <a:solidFill>
                  <a:srgbClr val="0000FF"/>
                </a:solidFill>
              </a:rPr>
              <a:t>‘cognitive dissonance’ </a:t>
            </a:r>
            <a:endParaRPr lang="en-GB" sz="2100" dirty="0" smtClean="0">
              <a:solidFill>
                <a:srgbClr val="0000FF"/>
              </a:solidFill>
            </a:endParaRPr>
          </a:p>
          <a:p>
            <a:r>
              <a:rPr lang="en-GB" sz="2100" dirty="0">
                <a:solidFill>
                  <a:srgbClr val="0000FF"/>
                </a:solidFill>
              </a:rPr>
              <a:t>	</a:t>
            </a:r>
            <a:r>
              <a:rPr lang="en-GB" sz="2100" dirty="0"/>
              <a:t>After </a:t>
            </a:r>
            <a:r>
              <a:rPr lang="en-GB" sz="2100" b="1" dirty="0"/>
              <a:t>Bill Gates</a:t>
            </a:r>
            <a:r>
              <a:rPr lang="en-GB" sz="2100" dirty="0"/>
              <a:t>’ </a:t>
            </a:r>
            <a:r>
              <a:rPr lang="en-GB" sz="2100" b="1" dirty="0"/>
              <a:t>Microsoft Corporation</a:t>
            </a:r>
            <a:r>
              <a:rPr lang="en-GB" sz="2100" dirty="0"/>
              <a:t> was split up by anti-trust legislation in 1998, Gates became the world’s richest man, and went into </a:t>
            </a:r>
            <a:r>
              <a:rPr lang="en-GB" sz="2100" b="1" dirty="0"/>
              <a:t>medical philanthropy</a:t>
            </a:r>
            <a:r>
              <a:rPr lang="en-GB" sz="2100" dirty="0"/>
              <a:t>. He was called the </a:t>
            </a:r>
            <a:r>
              <a:rPr lang="en-GB" sz="2100" b="1" dirty="0"/>
              <a:t>‘New Rockefeller’</a:t>
            </a:r>
            <a:r>
              <a:rPr lang="en-GB" sz="2100" dirty="0"/>
              <a:t>, and modelled his </a:t>
            </a:r>
            <a:r>
              <a:rPr lang="en-GB" sz="2100" b="1" dirty="0"/>
              <a:t>Bill &amp; Melinda Gates Foundation</a:t>
            </a:r>
            <a:r>
              <a:rPr lang="en-GB" sz="2100" dirty="0"/>
              <a:t> on the Rockefeller Foundation. This Foundation, along with the </a:t>
            </a:r>
            <a:r>
              <a:rPr lang="en-GB" sz="2100" dirty="0" err="1"/>
              <a:t>Wellcome</a:t>
            </a:r>
            <a:r>
              <a:rPr lang="en-GB" sz="2100" dirty="0"/>
              <a:t> Trust and medical institutions controlled by </a:t>
            </a:r>
            <a:r>
              <a:rPr lang="en-GB" sz="2100" dirty="0" err="1"/>
              <a:t>Fauci</a:t>
            </a:r>
            <a:r>
              <a:rPr lang="en-GB" sz="2100" dirty="0"/>
              <a:t>, are estimated to control 57% of global biomedical research funding (</a:t>
            </a:r>
            <a:r>
              <a:rPr lang="en-GB" sz="2100" dirty="0" err="1"/>
              <a:t>Leake</a:t>
            </a:r>
            <a:r>
              <a:rPr lang="en-GB" sz="2100" dirty="0"/>
              <a:t> &amp; McCullough: 261); as well as vast influence over mainstream media.   </a:t>
            </a:r>
          </a:p>
          <a:p>
            <a:endParaRPr lang="en-GB" sz="2000" dirty="0">
              <a:solidFill>
                <a:srgbClr val="0000FF"/>
              </a:solidFill>
            </a:endParaRPr>
          </a:p>
          <a:p>
            <a:r>
              <a:rPr lang="en-GB" sz="2000" dirty="0" smtClean="0"/>
              <a:t>	</a:t>
            </a:r>
            <a:endParaRPr lang="en-GB" sz="2100" dirty="0"/>
          </a:p>
          <a:p>
            <a:endParaRPr lang="en-GB" sz="2000" dirty="0">
              <a:solidFill>
                <a:srgbClr val="0000FF"/>
              </a:solidFill>
            </a:endParaRPr>
          </a:p>
        </p:txBody>
      </p:sp>
    </p:spTree>
    <p:extLst>
      <p:ext uri="{BB962C8B-B14F-4D97-AF65-F5344CB8AC3E}">
        <p14:creationId xmlns:p14="http://schemas.microsoft.com/office/powerpoint/2010/main" val="12280605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3999" cy="7048082"/>
          </a:xfrm>
          <a:prstGeom prst="rect">
            <a:avLst/>
          </a:prstGeom>
        </p:spPr>
        <p:txBody>
          <a:bodyPr wrap="square">
            <a:spAutoFit/>
          </a:bodyPr>
          <a:lstStyle/>
          <a:p>
            <a:r>
              <a:rPr lang="en-GB" sz="2400" dirty="0"/>
              <a:t>What happens to our objectivity when we confront this kind of power and money?</a:t>
            </a:r>
          </a:p>
          <a:p>
            <a:endParaRPr lang="en-GB" sz="1000" dirty="0"/>
          </a:p>
          <a:p>
            <a:r>
              <a:rPr lang="en-GB" sz="2400" dirty="0"/>
              <a:t>Can we position our and other people’s subjectivity alongside our quest for objective understanding of any situation, as part of ‘decolonizing our methodology’?</a:t>
            </a:r>
          </a:p>
          <a:p>
            <a:endParaRPr lang="en-GB" sz="1000" dirty="0"/>
          </a:p>
          <a:p>
            <a:r>
              <a:rPr lang="en-GB" sz="2400" dirty="0"/>
              <a:t>Bringing out voices that have been </a:t>
            </a:r>
            <a:r>
              <a:rPr lang="en-GB" sz="2400" dirty="0" smtClean="0"/>
              <a:t>marginalised involves examining highly polarised views side by side. How to transcend this polarization?</a:t>
            </a:r>
            <a:endParaRPr lang="en-US" sz="2400" dirty="0"/>
          </a:p>
          <a:p>
            <a:endParaRPr lang="en-GB" sz="1200" dirty="0" smtClean="0"/>
          </a:p>
          <a:p>
            <a:r>
              <a:rPr lang="en-GB" sz="2400" dirty="0" smtClean="0"/>
              <a:t>This </a:t>
            </a:r>
            <a:r>
              <a:rPr lang="en-GB" sz="2400" dirty="0"/>
              <a:t>summary of pandemic issues draws on diverse perspectives in a context where debate is so polarised that one rarely meets references supporting different sides in the same article. Are the links with eugenics far-fetched? Where is the </a:t>
            </a:r>
            <a:r>
              <a:rPr lang="en-GB" sz="2400" dirty="0" smtClean="0"/>
              <a:t>common </a:t>
            </a:r>
            <a:r>
              <a:rPr lang="en-GB" sz="2400" dirty="0"/>
              <a:t>ground between those who take public health authorities at face value and those who view events through the lens of conspiracy? How to return to norms of respectful debate? How to heal rifts in relationships that developed during the pandemic, for example between </a:t>
            </a:r>
            <a:r>
              <a:rPr lang="en-GB" sz="2400" dirty="0" smtClean="0"/>
              <a:t>the </a:t>
            </a:r>
            <a:r>
              <a:rPr lang="en-GB" sz="2400" dirty="0"/>
              <a:t>vaccinated and </a:t>
            </a:r>
            <a:r>
              <a:rPr lang="en-GB" sz="2400" dirty="0" smtClean="0"/>
              <a:t>the </a:t>
            </a:r>
            <a:r>
              <a:rPr lang="en-GB" sz="2400" dirty="0" err="1" smtClean="0"/>
              <a:t>unvaxt</a:t>
            </a:r>
            <a:r>
              <a:rPr lang="en-GB" sz="2400" dirty="0" smtClean="0"/>
              <a:t>, </a:t>
            </a:r>
            <a:r>
              <a:rPr lang="en-GB" sz="2400" dirty="0"/>
              <a:t>who at times </a:t>
            </a:r>
            <a:r>
              <a:rPr lang="en-GB" sz="2400" dirty="0" smtClean="0"/>
              <a:t>have been </a:t>
            </a:r>
            <a:r>
              <a:rPr lang="en-GB" sz="2400" dirty="0"/>
              <a:t>blamed for spreading </a:t>
            </a:r>
            <a:r>
              <a:rPr lang="en-GB" sz="2400" dirty="0" smtClean="0"/>
              <a:t>misinformation as well as </a:t>
            </a:r>
            <a:r>
              <a:rPr lang="en-GB" sz="2400" dirty="0" err="1" smtClean="0"/>
              <a:t>covid</a:t>
            </a:r>
            <a:r>
              <a:rPr lang="en-GB" sz="2400" dirty="0" smtClean="0"/>
              <a:t>?</a:t>
            </a:r>
            <a:endParaRPr lang="en-GB" sz="2400" dirty="0" smtClean="0"/>
          </a:p>
        </p:txBody>
      </p:sp>
    </p:spTree>
    <p:extLst>
      <p:ext uri="{BB962C8B-B14F-4D97-AF65-F5344CB8AC3E}">
        <p14:creationId xmlns:p14="http://schemas.microsoft.com/office/powerpoint/2010/main" val="1516418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ainbow phot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221495" y="162451"/>
            <a:ext cx="8815450" cy="6986527"/>
          </a:xfrm>
          <a:prstGeom prst="rect">
            <a:avLst/>
          </a:prstGeom>
        </p:spPr>
        <p:txBody>
          <a:bodyPr wrap="square">
            <a:spAutoFit/>
          </a:bodyPr>
          <a:lstStyle/>
          <a:p>
            <a:r>
              <a:rPr lang="en-GB" sz="3200" dirty="0" smtClean="0">
                <a:solidFill>
                  <a:srgbClr val="008000"/>
                </a:solidFill>
              </a:rPr>
              <a:t>Transcending cognitive dissonance involves listening non-judgementally to diverse voices</a:t>
            </a:r>
          </a:p>
          <a:p>
            <a:endParaRPr lang="en-GB" sz="3200" dirty="0">
              <a:solidFill>
                <a:srgbClr val="008000"/>
              </a:solidFill>
            </a:endParaRPr>
          </a:p>
          <a:p>
            <a:r>
              <a:rPr lang="en-GB" sz="3200" dirty="0">
                <a:solidFill>
                  <a:srgbClr val="008000"/>
                </a:solidFill>
              </a:rPr>
              <a:t>-</a:t>
            </a:r>
            <a:r>
              <a:rPr lang="en-GB" sz="3200" dirty="0" smtClean="0">
                <a:solidFill>
                  <a:srgbClr val="008000"/>
                </a:solidFill>
              </a:rPr>
              <a:t> recognising the dissonance </a:t>
            </a:r>
          </a:p>
          <a:p>
            <a:r>
              <a:rPr lang="en-GB" sz="3200" dirty="0" smtClean="0">
                <a:solidFill>
                  <a:srgbClr val="008000"/>
                </a:solidFill>
              </a:rPr>
              <a:t>arising in our mind and </a:t>
            </a:r>
          </a:p>
          <a:p>
            <a:r>
              <a:rPr lang="en-GB" sz="3200" dirty="0">
                <a:solidFill>
                  <a:srgbClr val="008000"/>
                </a:solidFill>
              </a:rPr>
              <a:t>f</a:t>
            </a:r>
            <a:r>
              <a:rPr lang="en-GB" sz="3200" dirty="0" smtClean="0">
                <a:solidFill>
                  <a:srgbClr val="008000"/>
                </a:solidFill>
              </a:rPr>
              <a:t>eelings</a:t>
            </a:r>
          </a:p>
          <a:p>
            <a:endParaRPr lang="en-GB" sz="3200" dirty="0">
              <a:solidFill>
                <a:srgbClr val="008000"/>
              </a:solidFill>
            </a:endParaRPr>
          </a:p>
          <a:p>
            <a:endParaRPr lang="en-GB" sz="3200" dirty="0" smtClean="0">
              <a:solidFill>
                <a:srgbClr val="008000"/>
              </a:solidFill>
            </a:endParaRPr>
          </a:p>
          <a:p>
            <a:endParaRPr lang="en-GB" sz="3200" dirty="0">
              <a:solidFill>
                <a:srgbClr val="008000"/>
              </a:solidFill>
            </a:endParaRPr>
          </a:p>
          <a:p>
            <a:endParaRPr lang="en-GB" sz="3200" dirty="0" smtClean="0">
              <a:solidFill>
                <a:srgbClr val="008000"/>
              </a:solidFill>
            </a:endParaRPr>
          </a:p>
          <a:p>
            <a:endParaRPr lang="en-GB" sz="3200" dirty="0" smtClean="0">
              <a:solidFill>
                <a:srgbClr val="008000"/>
              </a:solidFill>
            </a:endParaRPr>
          </a:p>
          <a:p>
            <a:r>
              <a:rPr lang="en-GB" sz="3200" dirty="0" smtClean="0">
                <a:solidFill>
                  <a:srgbClr val="3366FF"/>
                </a:solidFill>
              </a:rPr>
              <a:t>- and dissolving the dichotomy between </a:t>
            </a:r>
          </a:p>
          <a:p>
            <a:r>
              <a:rPr lang="en-GB" sz="3200" dirty="0" smtClean="0">
                <a:solidFill>
                  <a:srgbClr val="3366FF"/>
                </a:solidFill>
              </a:rPr>
              <a:t>subject and object inside ourselves </a:t>
            </a:r>
            <a:endParaRPr lang="en-GB" sz="3200" dirty="0">
              <a:solidFill>
                <a:srgbClr val="3366FF"/>
              </a:solidFill>
            </a:endParaRPr>
          </a:p>
          <a:p>
            <a:endParaRPr lang="en-US" sz="3200" dirty="0">
              <a:solidFill>
                <a:srgbClr val="008000"/>
              </a:solidFill>
            </a:endParaRPr>
          </a:p>
        </p:txBody>
      </p:sp>
    </p:spTree>
    <p:extLst>
      <p:ext uri="{BB962C8B-B14F-4D97-AF65-F5344CB8AC3E}">
        <p14:creationId xmlns:p14="http://schemas.microsoft.com/office/powerpoint/2010/main" val="42909794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350394" y="0"/>
            <a:ext cx="4793606" cy="6858000"/>
          </a:xfrm>
          <a:prstGeom prst="rect">
            <a:avLst/>
          </a:prstGeom>
        </p:spPr>
      </p:pic>
      <p:sp>
        <p:nvSpPr>
          <p:cNvPr id="3" name="Rectangle 2"/>
          <p:cNvSpPr/>
          <p:nvPr/>
        </p:nvSpPr>
        <p:spPr>
          <a:xfrm>
            <a:off x="0" y="3382630"/>
            <a:ext cx="5231439" cy="1107996"/>
          </a:xfrm>
          <a:prstGeom prst="rect">
            <a:avLst/>
          </a:prstGeom>
        </p:spPr>
        <p:txBody>
          <a:bodyPr wrap="square">
            <a:spAutoFit/>
          </a:bodyPr>
          <a:lstStyle/>
          <a:p>
            <a:r>
              <a:rPr lang="en-US" sz="6600" b="1" dirty="0">
                <a:solidFill>
                  <a:srgbClr val="800000"/>
                </a:solidFill>
              </a:rPr>
              <a:t>Thank You !</a:t>
            </a:r>
            <a:endParaRPr lang="en-US" sz="6600" dirty="0">
              <a:solidFill>
                <a:srgbClr val="800000"/>
              </a:solidFill>
            </a:endParaRPr>
          </a:p>
        </p:txBody>
      </p:sp>
    </p:spTree>
    <p:extLst>
      <p:ext uri="{BB962C8B-B14F-4D97-AF65-F5344CB8AC3E}">
        <p14:creationId xmlns:p14="http://schemas.microsoft.com/office/powerpoint/2010/main" val="1923393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HP\Downloads\SP Cov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0"/>
            <a:ext cx="5105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3"/>
          <p:cNvSpPr>
            <a:spLocks noChangeArrowheads="1"/>
          </p:cNvSpPr>
          <p:nvPr/>
        </p:nvSpPr>
        <p:spPr bwMode="auto">
          <a:xfrm>
            <a:off x="0" y="0"/>
            <a:ext cx="4038600" cy="7786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800" b="1" dirty="0">
                <a:solidFill>
                  <a:srgbClr val="595959"/>
                </a:solidFill>
                <a:latin typeface="Calibri" charset="0"/>
                <a:cs typeface="Times New Roman" charset="0"/>
              </a:rPr>
              <a:t>‘</a:t>
            </a:r>
            <a:r>
              <a:rPr lang="en-US" altLang="ja-JP" sz="2800" b="1" dirty="0">
                <a:solidFill>
                  <a:srgbClr val="595959"/>
                </a:solidFill>
                <a:latin typeface="Calibri" charset="0"/>
                <a:cs typeface="Times New Roman" charset="0"/>
              </a:rPr>
              <a:t>R</a:t>
            </a:r>
            <a:r>
              <a:rPr lang="en-US" sz="2800" b="1" dirty="0">
                <a:solidFill>
                  <a:srgbClr val="595959"/>
                </a:solidFill>
                <a:latin typeface="Calibri" charset="0"/>
                <a:cs typeface="Times New Roman" charset="0"/>
              </a:rPr>
              <a:t>everse anthropology</a:t>
            </a:r>
            <a:r>
              <a:rPr lang="ja-JP" altLang="en-US" sz="2800" b="1" dirty="0">
                <a:solidFill>
                  <a:srgbClr val="595959"/>
                </a:solidFill>
                <a:latin typeface="Calibri" charset="0"/>
                <a:cs typeface="Times New Roman" charset="0"/>
              </a:rPr>
              <a:t>’</a:t>
            </a:r>
            <a:endParaRPr lang="en-GB" altLang="ja-JP" sz="2800" b="1" dirty="0">
              <a:solidFill>
                <a:srgbClr val="595959"/>
              </a:solidFill>
              <a:latin typeface="Calibri" charset="0"/>
              <a:cs typeface="Times New Roman" charset="0"/>
            </a:endParaRPr>
          </a:p>
          <a:p>
            <a:r>
              <a:rPr lang="en-GB" altLang="ja-JP" sz="2800" b="1" dirty="0">
                <a:solidFill>
                  <a:srgbClr val="595959"/>
                </a:solidFill>
                <a:latin typeface="Calibri" charset="0"/>
                <a:cs typeface="Times New Roman" charset="0"/>
              </a:rPr>
              <a:t>1995 / 2010 </a:t>
            </a:r>
          </a:p>
          <a:p>
            <a:endParaRPr lang="en-US" sz="2800" b="1" dirty="0">
              <a:solidFill>
                <a:srgbClr val="595959"/>
              </a:solidFill>
              <a:latin typeface="Calibri" charset="0"/>
              <a:cs typeface="Times New Roman" charset="0"/>
            </a:endParaRPr>
          </a:p>
          <a:p>
            <a:r>
              <a:rPr lang="en-US" sz="2400" b="1" dirty="0" smtClean="0">
                <a:solidFill>
                  <a:srgbClr val="595959"/>
                </a:solidFill>
                <a:latin typeface="Calibri" charset="0"/>
                <a:cs typeface="Times New Roman" charset="0"/>
              </a:rPr>
              <a:t>Reversing the gaze, conscious of how ‘they’ look on ‘us’, </a:t>
            </a:r>
          </a:p>
          <a:p>
            <a:r>
              <a:rPr lang="en-US" sz="2400" b="1" dirty="0" smtClean="0">
                <a:solidFill>
                  <a:srgbClr val="595959"/>
                </a:solidFill>
                <a:latin typeface="Calibri" charset="0"/>
                <a:cs typeface="Times New Roman" charset="0"/>
              </a:rPr>
              <a:t>objects becoming subjects</a:t>
            </a:r>
          </a:p>
          <a:p>
            <a:endParaRPr lang="en-GB" altLang="ja-JP" sz="2400" b="1" dirty="0">
              <a:solidFill>
                <a:srgbClr val="595959"/>
              </a:solidFill>
              <a:latin typeface="Calibri" charset="0"/>
              <a:cs typeface="Times New Roman" charset="0"/>
            </a:endParaRPr>
          </a:p>
          <a:p>
            <a:r>
              <a:rPr lang="en-GB" altLang="ja-JP" sz="2400" b="1" dirty="0" smtClean="0">
                <a:solidFill>
                  <a:srgbClr val="595959"/>
                </a:solidFill>
                <a:latin typeface="Calibri" charset="0"/>
                <a:cs typeface="Times New Roman" charset="0"/>
              </a:rPr>
              <a:t>Analysing    Administrators,</a:t>
            </a:r>
          </a:p>
          <a:p>
            <a:r>
              <a:rPr lang="en-GB" altLang="ja-JP" sz="2400" b="1" dirty="0" smtClean="0">
                <a:solidFill>
                  <a:srgbClr val="595959"/>
                </a:solidFill>
                <a:latin typeface="Calibri" charset="0"/>
                <a:cs typeface="Times New Roman" charset="0"/>
              </a:rPr>
              <a:t>   Missionaries, 	 	 </a:t>
            </a:r>
          </a:p>
          <a:p>
            <a:r>
              <a:rPr lang="en-GB" altLang="ja-JP" sz="2400" b="1" dirty="0">
                <a:solidFill>
                  <a:srgbClr val="595959"/>
                </a:solidFill>
                <a:latin typeface="Calibri" charset="0"/>
                <a:cs typeface="Times New Roman" charset="0"/>
              </a:rPr>
              <a:t>	</a:t>
            </a:r>
            <a:r>
              <a:rPr lang="en-GB" altLang="ja-JP" sz="2400" b="1" dirty="0" smtClean="0">
                <a:solidFill>
                  <a:srgbClr val="595959"/>
                </a:solidFill>
                <a:latin typeface="Calibri" charset="0"/>
                <a:cs typeface="Times New Roman" charset="0"/>
              </a:rPr>
              <a:t>Anthropologists,</a:t>
            </a:r>
          </a:p>
          <a:p>
            <a:r>
              <a:rPr lang="en-GB" altLang="ja-JP" sz="2400" b="1" dirty="0">
                <a:solidFill>
                  <a:srgbClr val="595959"/>
                </a:solidFill>
                <a:latin typeface="Calibri" charset="0"/>
                <a:cs typeface="Times New Roman" charset="0"/>
              </a:rPr>
              <a:t>	</a:t>
            </a:r>
            <a:r>
              <a:rPr lang="en-GB" altLang="ja-JP" sz="2400" b="1" dirty="0" smtClean="0">
                <a:solidFill>
                  <a:srgbClr val="595959"/>
                </a:solidFill>
                <a:latin typeface="Calibri" charset="0"/>
                <a:cs typeface="Times New Roman" charset="0"/>
              </a:rPr>
              <a:t>    from colonial era to now</a:t>
            </a:r>
          </a:p>
          <a:p>
            <a:endParaRPr lang="en-GB" altLang="ja-JP" sz="2800" b="1" dirty="0">
              <a:solidFill>
                <a:srgbClr val="595959"/>
              </a:solidFill>
              <a:latin typeface="Calibri" charset="0"/>
              <a:cs typeface="Times New Roman" charset="0"/>
            </a:endParaRPr>
          </a:p>
          <a:p>
            <a:endParaRPr lang="en-GB" altLang="ja-JP" sz="2000" b="1" dirty="0" smtClean="0">
              <a:latin typeface="Calibri" charset="0"/>
              <a:cs typeface="Times New Roman" charset="0"/>
            </a:endParaRPr>
          </a:p>
          <a:p>
            <a:r>
              <a:rPr lang="en-GB" altLang="ja-JP" sz="2000" b="1" dirty="0" smtClean="0">
                <a:latin typeface="Calibri" charset="0"/>
                <a:cs typeface="Times New Roman" charset="0"/>
              </a:rPr>
              <a:t>See Linda </a:t>
            </a:r>
            <a:r>
              <a:rPr lang="en-GB" altLang="ja-JP" sz="2000" b="1" dirty="0" err="1" smtClean="0">
                <a:latin typeface="Calibri" charset="0"/>
                <a:cs typeface="Times New Roman" charset="0"/>
              </a:rPr>
              <a:t>Tuhiwai</a:t>
            </a:r>
            <a:r>
              <a:rPr lang="en-GB" altLang="ja-JP" sz="2000" b="1" dirty="0" smtClean="0">
                <a:latin typeface="Calibri" charset="0"/>
                <a:cs typeface="Times New Roman" charset="0"/>
              </a:rPr>
              <a:t> Smith </a:t>
            </a:r>
            <a:r>
              <a:rPr lang="en-GB" altLang="ja-JP" sz="2000" b="1" i="1" dirty="0">
                <a:latin typeface="Calibri" charset="0"/>
                <a:cs typeface="Times New Roman" charset="0"/>
              </a:rPr>
              <a:t>	</a:t>
            </a:r>
            <a:r>
              <a:rPr lang="en-GB" altLang="ja-JP" sz="2000" b="1" i="1" dirty="0" smtClean="0">
                <a:latin typeface="Calibri" charset="0"/>
                <a:cs typeface="Times New Roman" charset="0"/>
              </a:rPr>
              <a:t>Decolonizing Methodologies:</a:t>
            </a:r>
          </a:p>
          <a:p>
            <a:r>
              <a:rPr lang="en-GB" altLang="ja-JP" sz="2000" b="1" i="1" dirty="0">
                <a:latin typeface="Calibri" charset="0"/>
                <a:cs typeface="Times New Roman" charset="0"/>
              </a:rPr>
              <a:t>	</a:t>
            </a:r>
            <a:r>
              <a:rPr lang="en-GB" altLang="ja-JP" sz="2000" b="1" i="1" dirty="0" smtClean="0">
                <a:latin typeface="Calibri" charset="0"/>
                <a:cs typeface="Times New Roman" charset="0"/>
              </a:rPr>
              <a:t>	Research</a:t>
            </a:r>
          </a:p>
          <a:p>
            <a:r>
              <a:rPr lang="en-GB" altLang="ja-JP" sz="2000" b="1" i="1" dirty="0">
                <a:latin typeface="Calibri" charset="0"/>
                <a:cs typeface="Times New Roman" charset="0"/>
              </a:rPr>
              <a:t>	</a:t>
            </a:r>
            <a:r>
              <a:rPr lang="en-GB" altLang="ja-JP" sz="2000" b="1" i="1" dirty="0" smtClean="0">
                <a:latin typeface="Calibri" charset="0"/>
                <a:cs typeface="Times New Roman" charset="0"/>
              </a:rPr>
              <a:t>		and Indigenous People</a:t>
            </a:r>
          </a:p>
          <a:p>
            <a:r>
              <a:rPr lang="en-GB" altLang="ja-JP" sz="2000" b="1" i="1" dirty="0" smtClean="0">
                <a:solidFill>
                  <a:srgbClr val="0033CC"/>
                </a:solidFill>
                <a:latin typeface="Calibri" charset="0"/>
                <a:cs typeface="Times New Roman" charset="0"/>
              </a:rPr>
              <a:t>				</a:t>
            </a:r>
            <a:r>
              <a:rPr lang="en-GB" altLang="ja-JP" sz="2000" b="1" dirty="0">
                <a:latin typeface="Calibri" charset="0"/>
                <a:cs typeface="Times New Roman" charset="0"/>
              </a:rPr>
              <a:t>1999/2012</a:t>
            </a:r>
          </a:p>
          <a:p>
            <a:endParaRPr lang="en-GB" altLang="ja-JP" sz="2000" b="1" i="1" dirty="0" smtClean="0">
              <a:solidFill>
                <a:srgbClr val="0033CC"/>
              </a:solidFill>
              <a:latin typeface="Calibri" charset="0"/>
              <a:cs typeface="Times New Roman" charset="0"/>
            </a:endParaRPr>
          </a:p>
          <a:p>
            <a:r>
              <a:rPr lang="en-US" sz="2800" b="1" dirty="0" smtClean="0">
                <a:solidFill>
                  <a:srgbClr val="0033CC"/>
                </a:solidFill>
                <a:latin typeface="Calibri" charset="0"/>
                <a:cs typeface="Times New Roman" charset="0"/>
              </a:rPr>
              <a:t>  </a:t>
            </a:r>
            <a:endParaRPr lang="en-US" sz="2800" b="1" dirty="0">
              <a:solidFill>
                <a:srgbClr val="0033CC"/>
              </a:solidFill>
              <a:latin typeface="Calibri" charset="0"/>
              <a:cs typeface="Times New Roman" charset="0"/>
            </a:endParaRPr>
          </a:p>
          <a:p>
            <a:endParaRPr lang="en-US" sz="2800" dirty="0">
              <a:solidFill>
                <a:srgbClr val="0033CC"/>
              </a:solidFill>
              <a:latin typeface="Calibri" charset="0"/>
            </a:endParaRPr>
          </a:p>
        </p:txBody>
      </p:sp>
    </p:spTree>
    <p:extLst>
      <p:ext uri="{BB962C8B-B14F-4D97-AF65-F5344CB8AC3E}">
        <p14:creationId xmlns:p14="http://schemas.microsoft.com/office/powerpoint/2010/main" val="454801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337821" y="0"/>
            <a:ext cx="4806178" cy="6858000"/>
          </a:xfrm>
          <a:prstGeom prst="rect">
            <a:avLst/>
          </a:prstGeom>
        </p:spPr>
      </p:pic>
      <p:sp>
        <p:nvSpPr>
          <p:cNvPr id="3" name="Rectangle 2"/>
          <p:cNvSpPr/>
          <p:nvPr/>
        </p:nvSpPr>
        <p:spPr>
          <a:xfrm>
            <a:off x="0" y="0"/>
            <a:ext cx="4898321" cy="7201972"/>
          </a:xfrm>
          <a:prstGeom prst="rect">
            <a:avLst/>
          </a:prstGeom>
        </p:spPr>
        <p:txBody>
          <a:bodyPr wrap="square">
            <a:spAutoFit/>
          </a:bodyPr>
          <a:lstStyle/>
          <a:p>
            <a:r>
              <a:rPr lang="en-GB" sz="2400" b="1" dirty="0"/>
              <a:t>Hugh Brody </a:t>
            </a:r>
          </a:p>
          <a:p>
            <a:r>
              <a:rPr lang="en-GB" altLang="ja-JP" sz="2400" b="1" dirty="0" smtClean="0">
                <a:solidFill>
                  <a:schemeClr val="tx1">
                    <a:lumMod val="65000"/>
                    <a:lumOff val="35000"/>
                  </a:schemeClr>
                </a:solidFill>
                <a:latin typeface="Calibri" charset="0"/>
                <a:cs typeface="Times New Roman" charset="0"/>
              </a:rPr>
              <a:t>      </a:t>
            </a:r>
            <a:r>
              <a:rPr lang="en-GB" altLang="ja-JP" sz="2400" b="1" i="1" u="sng" dirty="0" smtClean="0">
                <a:solidFill>
                  <a:schemeClr val="tx1">
                    <a:lumMod val="65000"/>
                    <a:lumOff val="35000"/>
                  </a:schemeClr>
                </a:solidFill>
                <a:latin typeface="Calibri" charset="0"/>
                <a:cs typeface="Times New Roman" charset="0"/>
              </a:rPr>
              <a:t>Landscapes of Silence</a:t>
            </a:r>
            <a:r>
              <a:rPr lang="en-GB" altLang="ja-JP" sz="2400" b="1" dirty="0" smtClean="0">
                <a:solidFill>
                  <a:schemeClr val="tx1">
                    <a:lumMod val="65000"/>
                    <a:lumOff val="35000"/>
                  </a:schemeClr>
                </a:solidFill>
                <a:latin typeface="Calibri" charset="0"/>
                <a:cs typeface="Times New Roman" charset="0"/>
              </a:rPr>
              <a:t>, 2022</a:t>
            </a:r>
          </a:p>
          <a:p>
            <a:r>
              <a:rPr lang="en-GB" altLang="ja-JP" b="1" dirty="0" smtClean="0">
                <a:solidFill>
                  <a:schemeClr val="tx1">
                    <a:lumMod val="65000"/>
                    <a:lumOff val="35000"/>
                  </a:schemeClr>
                </a:solidFill>
                <a:latin typeface="Calibri" charset="0"/>
                <a:cs typeface="Times New Roman" charset="0"/>
              </a:rPr>
              <a:t>                  </a:t>
            </a:r>
            <a:r>
              <a:rPr lang="en-GB" altLang="ja-JP" sz="2000" b="1" dirty="0" smtClean="0">
                <a:solidFill>
                  <a:schemeClr val="tx1">
                    <a:lumMod val="65000"/>
                    <a:lumOff val="35000"/>
                  </a:schemeClr>
                </a:solidFill>
                <a:latin typeface="Calibri" charset="0"/>
                <a:cs typeface="Times New Roman" charset="0"/>
              </a:rPr>
              <a:t>‘an anthropology of myself’</a:t>
            </a:r>
          </a:p>
          <a:p>
            <a:endParaRPr lang="en-GB" altLang="ja-JP" sz="1000" b="1" dirty="0">
              <a:solidFill>
                <a:schemeClr val="tx1">
                  <a:lumMod val="65000"/>
                  <a:lumOff val="35000"/>
                </a:schemeClr>
              </a:solidFill>
              <a:latin typeface="Calibri" charset="0"/>
              <a:cs typeface="Times New Roman" charset="0"/>
            </a:endParaRPr>
          </a:p>
          <a:p>
            <a:r>
              <a:rPr lang="en-GB" altLang="ja-JP" sz="2000" b="1" dirty="0" smtClean="0">
                <a:solidFill>
                  <a:schemeClr val="tx1">
                    <a:lumMod val="65000"/>
                    <a:lumOff val="35000"/>
                  </a:schemeClr>
                </a:solidFill>
                <a:latin typeface="Calibri" charset="0"/>
                <a:cs typeface="Times New Roman" charset="0"/>
              </a:rPr>
              <a:t>     holocaust survivor family in Sheffield</a:t>
            </a:r>
          </a:p>
          <a:p>
            <a:r>
              <a:rPr lang="en-GB" altLang="ja-JP" sz="1000" b="1" dirty="0">
                <a:solidFill>
                  <a:schemeClr val="tx1">
                    <a:lumMod val="65000"/>
                    <a:lumOff val="35000"/>
                  </a:schemeClr>
                </a:solidFill>
                <a:latin typeface="Calibri" charset="0"/>
                <a:cs typeface="Times New Roman" charset="0"/>
              </a:rPr>
              <a:t>	</a:t>
            </a:r>
            <a:r>
              <a:rPr lang="en-GB" altLang="ja-JP" sz="1000" b="1" dirty="0" smtClean="0">
                <a:solidFill>
                  <a:schemeClr val="tx1">
                    <a:lumMod val="65000"/>
                    <a:lumOff val="35000"/>
                  </a:schemeClr>
                </a:solidFill>
                <a:latin typeface="Calibri" charset="0"/>
                <a:cs typeface="Times New Roman" charset="0"/>
              </a:rPr>
              <a:t>	</a:t>
            </a:r>
          </a:p>
          <a:p>
            <a:r>
              <a:rPr lang="en-GB" altLang="ja-JP" b="1" dirty="0">
                <a:solidFill>
                  <a:schemeClr val="tx1">
                    <a:lumMod val="65000"/>
                    <a:lumOff val="35000"/>
                  </a:schemeClr>
                </a:solidFill>
                <a:latin typeface="Calibri" charset="0"/>
                <a:cs typeface="Times New Roman" charset="0"/>
              </a:rPr>
              <a:t>	</a:t>
            </a:r>
            <a:r>
              <a:rPr lang="en-GB" altLang="ja-JP" b="1" dirty="0" smtClean="0">
                <a:solidFill>
                  <a:schemeClr val="tx1">
                    <a:lumMod val="65000"/>
                    <a:lumOff val="35000"/>
                  </a:schemeClr>
                </a:solidFill>
                <a:latin typeface="Calibri" charset="0"/>
                <a:cs typeface="Times New Roman" charset="0"/>
              </a:rPr>
              <a:t>	attempted suicide</a:t>
            </a:r>
          </a:p>
          <a:p>
            <a:endParaRPr lang="en-GB" altLang="ja-JP" sz="1000" b="1" dirty="0">
              <a:solidFill>
                <a:schemeClr val="tx1">
                  <a:lumMod val="65000"/>
                  <a:lumOff val="35000"/>
                </a:schemeClr>
              </a:solidFill>
              <a:latin typeface="Calibri" charset="0"/>
              <a:cs typeface="Times New Roman" charset="0"/>
            </a:endParaRPr>
          </a:p>
          <a:p>
            <a:r>
              <a:rPr lang="en-GB" altLang="ja-JP" b="1" dirty="0" smtClean="0">
                <a:solidFill>
                  <a:schemeClr val="tx1">
                    <a:lumMod val="65000"/>
                    <a:lumOff val="35000"/>
                  </a:schemeClr>
                </a:solidFill>
                <a:latin typeface="Calibri" charset="0"/>
                <a:cs typeface="Times New Roman" charset="0"/>
              </a:rPr>
              <a:t>			</a:t>
            </a:r>
            <a:r>
              <a:rPr lang="en-GB" altLang="ja-JP" sz="2000" b="1" dirty="0" smtClean="0">
                <a:solidFill>
                  <a:schemeClr val="tx1">
                    <a:lumMod val="65000"/>
                    <a:lumOff val="35000"/>
                  </a:schemeClr>
                </a:solidFill>
                <a:latin typeface="Calibri" charset="0"/>
                <a:cs typeface="Times New Roman" charset="0"/>
              </a:rPr>
              <a:t>Israel - Palestine</a:t>
            </a:r>
          </a:p>
          <a:p>
            <a:endParaRPr lang="en-GB" altLang="ja-JP" b="1" dirty="0">
              <a:solidFill>
                <a:schemeClr val="tx1">
                  <a:lumMod val="65000"/>
                  <a:lumOff val="35000"/>
                </a:schemeClr>
              </a:solidFill>
              <a:latin typeface="Calibri" charset="0"/>
              <a:cs typeface="Times New Roman" charset="0"/>
            </a:endParaRPr>
          </a:p>
          <a:p>
            <a:r>
              <a:rPr lang="en-GB" altLang="ja-JP" sz="2400" b="1" dirty="0" smtClean="0">
                <a:solidFill>
                  <a:schemeClr val="tx1">
                    <a:lumMod val="65000"/>
                    <a:lumOff val="35000"/>
                  </a:schemeClr>
                </a:solidFill>
                <a:latin typeface="Calibri" charset="0"/>
                <a:cs typeface="Times New Roman" charset="0"/>
              </a:rPr>
              <a:t>  Inuktitut language</a:t>
            </a:r>
          </a:p>
          <a:p>
            <a:endParaRPr lang="en-GB" altLang="ja-JP" sz="1000" b="1" dirty="0">
              <a:solidFill>
                <a:schemeClr val="tx1">
                  <a:lumMod val="65000"/>
                  <a:lumOff val="35000"/>
                </a:schemeClr>
              </a:solidFill>
              <a:latin typeface="Calibri" charset="0"/>
              <a:cs typeface="Times New Roman" charset="0"/>
            </a:endParaRPr>
          </a:p>
          <a:p>
            <a:r>
              <a:rPr lang="en-GB" altLang="ja-JP" sz="2000" b="1" dirty="0" smtClean="0">
                <a:solidFill>
                  <a:schemeClr val="tx1">
                    <a:lumMod val="65000"/>
                    <a:lumOff val="35000"/>
                  </a:schemeClr>
                </a:solidFill>
                <a:latin typeface="Calibri" charset="0"/>
                <a:cs typeface="Times New Roman" charset="0"/>
              </a:rPr>
              <a:t>	mass suicide among Inuit youth</a:t>
            </a:r>
          </a:p>
          <a:p>
            <a:endParaRPr lang="en-GB" altLang="ja-JP" sz="1000" b="1" dirty="0">
              <a:solidFill>
                <a:schemeClr val="tx1">
                  <a:lumMod val="65000"/>
                  <a:lumOff val="35000"/>
                </a:schemeClr>
              </a:solidFill>
              <a:latin typeface="Calibri" charset="0"/>
              <a:cs typeface="Times New Roman" charset="0"/>
            </a:endParaRPr>
          </a:p>
          <a:p>
            <a:r>
              <a:rPr lang="en-GB" altLang="ja-JP" sz="2000" b="1" dirty="0" smtClean="0">
                <a:solidFill>
                  <a:schemeClr val="tx1">
                    <a:lumMod val="65000"/>
                    <a:lumOff val="35000"/>
                  </a:schemeClr>
                </a:solidFill>
                <a:latin typeface="Calibri" charset="0"/>
                <a:cs typeface="Times New Roman" charset="0"/>
              </a:rPr>
              <a:t>	      sexual abuse by schoolteachers</a:t>
            </a:r>
          </a:p>
          <a:p>
            <a:endParaRPr lang="en-GB" altLang="ja-JP" sz="1000" b="1" dirty="0">
              <a:solidFill>
                <a:schemeClr val="tx1">
                  <a:lumMod val="65000"/>
                  <a:lumOff val="35000"/>
                </a:schemeClr>
              </a:solidFill>
              <a:latin typeface="Calibri" charset="0"/>
              <a:cs typeface="Times New Roman" charset="0"/>
            </a:endParaRPr>
          </a:p>
          <a:p>
            <a:r>
              <a:rPr lang="en-GB" altLang="ja-JP" sz="2000" b="1" dirty="0" smtClean="0">
                <a:solidFill>
                  <a:schemeClr val="tx1">
                    <a:lumMod val="65000"/>
                    <a:lumOff val="35000"/>
                  </a:schemeClr>
                </a:solidFill>
                <a:latin typeface="Calibri" charset="0"/>
                <a:cs typeface="Times New Roman" charset="0"/>
              </a:rPr>
              <a:t>		     silence between generations</a:t>
            </a:r>
          </a:p>
          <a:p>
            <a:endParaRPr lang="en-GB" altLang="ja-JP" sz="1000" b="1" dirty="0">
              <a:solidFill>
                <a:schemeClr val="tx1">
                  <a:lumMod val="65000"/>
                  <a:lumOff val="35000"/>
                </a:schemeClr>
              </a:solidFill>
              <a:latin typeface="Calibri" charset="0"/>
              <a:cs typeface="Times New Roman" charset="0"/>
            </a:endParaRPr>
          </a:p>
          <a:p>
            <a:r>
              <a:rPr lang="en-GB" altLang="ja-JP" sz="2000" b="1" dirty="0" smtClean="0">
                <a:solidFill>
                  <a:schemeClr val="tx1">
                    <a:lumMod val="65000"/>
                    <a:lumOff val="35000"/>
                  </a:schemeClr>
                </a:solidFill>
                <a:latin typeface="Calibri" charset="0"/>
                <a:cs typeface="Times New Roman" charset="0"/>
              </a:rPr>
              <a:t>				silences today</a:t>
            </a:r>
          </a:p>
          <a:p>
            <a:endParaRPr lang="en-GB" altLang="ja-JP" sz="1000" b="1" dirty="0" smtClean="0">
              <a:solidFill>
                <a:schemeClr val="tx1">
                  <a:lumMod val="65000"/>
                  <a:lumOff val="35000"/>
                </a:schemeClr>
              </a:solidFill>
              <a:latin typeface="Calibri" charset="0"/>
              <a:cs typeface="Times New Roman" charset="0"/>
            </a:endParaRPr>
          </a:p>
          <a:p>
            <a:endParaRPr lang="en-GB" sz="2200" b="1" dirty="0" smtClean="0"/>
          </a:p>
          <a:p>
            <a:endParaRPr lang="en-GB" sz="2200" b="1" dirty="0" smtClean="0"/>
          </a:p>
          <a:p>
            <a:r>
              <a:rPr lang="en-GB" sz="2200" b="1" i="1" dirty="0" smtClean="0"/>
              <a:t>	</a:t>
            </a:r>
            <a:r>
              <a:rPr lang="en-GB" sz="2200" b="1" i="1" u="sng" dirty="0" smtClean="0"/>
              <a:t>The </a:t>
            </a:r>
            <a:r>
              <a:rPr lang="en-GB" sz="2200" b="1" i="1" u="sng" dirty="0"/>
              <a:t>Other Side of Eden</a:t>
            </a:r>
            <a:r>
              <a:rPr lang="en-GB" sz="2200" b="1" i="1" dirty="0"/>
              <a:t>: </a:t>
            </a:r>
            <a:endParaRPr lang="en-GB" sz="2200" b="1" i="1" dirty="0" smtClean="0"/>
          </a:p>
          <a:p>
            <a:r>
              <a:rPr lang="en-GB" sz="2200" b="1" i="1" dirty="0" smtClean="0"/>
              <a:t>	   Hunters</a:t>
            </a:r>
            <a:r>
              <a:rPr lang="en-GB" sz="2200" b="1" i="1" dirty="0"/>
              <a:t>, Farmers and the </a:t>
            </a:r>
            <a:endParaRPr lang="en-GB" sz="2200" b="1" i="1" dirty="0" smtClean="0"/>
          </a:p>
          <a:p>
            <a:r>
              <a:rPr lang="en-GB" sz="2200" b="1" i="1" dirty="0" smtClean="0"/>
              <a:t>	       Shaping </a:t>
            </a:r>
            <a:r>
              <a:rPr lang="en-GB" sz="2200" b="1" i="1" dirty="0"/>
              <a:t>of the </a:t>
            </a:r>
            <a:r>
              <a:rPr lang="en-GB" sz="2200" b="1" i="1" dirty="0" smtClean="0"/>
              <a:t>World, 2003 </a:t>
            </a:r>
            <a:endParaRPr lang="en-GB" altLang="ja-JP" sz="2200" b="1" dirty="0">
              <a:solidFill>
                <a:srgbClr val="0033CC"/>
              </a:solidFill>
              <a:latin typeface="Calibri" charset="0"/>
              <a:cs typeface="Times New Roman" charset="0"/>
            </a:endParaRPr>
          </a:p>
          <a:p>
            <a:endParaRPr lang="en-GB" altLang="ja-JP" sz="2400" b="1" dirty="0">
              <a:solidFill>
                <a:srgbClr val="0033CC"/>
              </a:solidFill>
              <a:latin typeface="Calibri" charset="0"/>
              <a:cs typeface="Times New Roman" charset="0"/>
            </a:endParaRPr>
          </a:p>
        </p:txBody>
      </p:sp>
    </p:spTree>
    <p:extLst>
      <p:ext uri="{BB962C8B-B14F-4D97-AF65-F5344CB8AC3E}">
        <p14:creationId xmlns:p14="http://schemas.microsoft.com/office/powerpoint/2010/main" val="1029685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13261" y="88024"/>
            <a:ext cx="4730739" cy="6858000"/>
          </a:xfrm>
          <a:prstGeom prst="rect">
            <a:avLst/>
          </a:prstGeom>
        </p:spPr>
      </p:pic>
      <p:sp>
        <p:nvSpPr>
          <p:cNvPr id="3" name="Rectangle 2"/>
          <p:cNvSpPr/>
          <p:nvPr/>
        </p:nvSpPr>
        <p:spPr>
          <a:xfrm>
            <a:off x="0" y="2854487"/>
            <a:ext cx="4413261" cy="4062650"/>
          </a:xfrm>
          <a:prstGeom prst="rect">
            <a:avLst/>
          </a:prstGeom>
        </p:spPr>
        <p:txBody>
          <a:bodyPr wrap="square">
            <a:spAutoFit/>
          </a:bodyPr>
          <a:lstStyle/>
          <a:p>
            <a:endParaRPr lang="en-US" dirty="0" smtClean="0"/>
          </a:p>
          <a:p>
            <a:endParaRPr lang="en-US" dirty="0"/>
          </a:p>
          <a:p>
            <a:endParaRPr lang="en-US" dirty="0" smtClean="0"/>
          </a:p>
          <a:p>
            <a:endParaRPr lang="en-US" sz="2000" b="1" dirty="0" smtClean="0"/>
          </a:p>
          <a:p>
            <a:endParaRPr lang="en-US" sz="2000" b="1" dirty="0"/>
          </a:p>
          <a:p>
            <a:endParaRPr lang="en-US" sz="2000" b="1" dirty="0" smtClean="0"/>
          </a:p>
          <a:p>
            <a:endParaRPr lang="en-US" sz="2000" b="1" dirty="0"/>
          </a:p>
          <a:p>
            <a:endParaRPr lang="en-US" sz="2000" b="1" dirty="0" smtClean="0"/>
          </a:p>
          <a:p>
            <a:endParaRPr lang="en-US" sz="2000" b="1" dirty="0" smtClean="0"/>
          </a:p>
          <a:p>
            <a:r>
              <a:rPr lang="en-US" sz="2000" b="1" i="1" dirty="0"/>
              <a:t> </a:t>
            </a:r>
            <a:r>
              <a:rPr lang="en-US" sz="2000" b="1" i="1" dirty="0" smtClean="0"/>
              <a:t>  Dialogues </a:t>
            </a:r>
            <a:r>
              <a:rPr lang="en-US" sz="2000" b="1" i="1" dirty="0"/>
              <a:t>with the Dead: </a:t>
            </a:r>
            <a:endParaRPr lang="en-US" sz="2000" b="1" i="1" dirty="0" smtClean="0"/>
          </a:p>
          <a:p>
            <a:r>
              <a:rPr lang="en-US" sz="2000" b="1" i="1" dirty="0" smtClean="0"/>
              <a:t>	The </a:t>
            </a:r>
            <a:r>
              <a:rPr lang="en-US" sz="2000" b="1" i="1" dirty="0"/>
              <a:t>Discussion of Mortality </a:t>
            </a:r>
            <a:endParaRPr lang="en-US" sz="2000" b="1" i="1" dirty="0" smtClean="0"/>
          </a:p>
          <a:p>
            <a:r>
              <a:rPr lang="en-US" sz="2000" b="1" i="1" dirty="0" smtClean="0"/>
              <a:t>	     among </a:t>
            </a:r>
            <a:r>
              <a:rPr lang="en-US" sz="2000" b="1" i="1" dirty="0"/>
              <a:t>the </a:t>
            </a:r>
            <a:r>
              <a:rPr lang="en-US" sz="2000" b="1" i="1" dirty="0" err="1"/>
              <a:t>Sora</a:t>
            </a:r>
            <a:r>
              <a:rPr lang="en-US" sz="2000" b="1" i="1" dirty="0"/>
              <a:t> of Eastern </a:t>
            </a:r>
            <a:r>
              <a:rPr lang="en-US" sz="2000" b="1" i="1" dirty="0" smtClean="0"/>
              <a:t>India</a:t>
            </a:r>
          </a:p>
          <a:p>
            <a:r>
              <a:rPr lang="en-US" sz="2000" b="1" i="1" dirty="0"/>
              <a:t>	</a:t>
            </a:r>
            <a:r>
              <a:rPr lang="en-US" sz="2000" b="1" i="1" dirty="0" smtClean="0"/>
              <a:t>		</a:t>
            </a:r>
            <a:r>
              <a:rPr lang="en-GB" sz="2000" b="1" dirty="0" smtClean="0">
                <a:solidFill>
                  <a:schemeClr val="tx1">
                    <a:lumMod val="65000"/>
                    <a:lumOff val="35000"/>
                  </a:schemeClr>
                </a:solidFill>
                <a:latin typeface="Calibri" charset="0"/>
                <a:cs typeface="Times New Roman" charset="0"/>
              </a:rPr>
              <a:t>1993</a:t>
            </a:r>
            <a:r>
              <a:rPr lang="en-GB" sz="2000" b="1" dirty="0" smtClean="0"/>
              <a:t> </a:t>
            </a:r>
            <a:endParaRPr lang="en-US" sz="2000" b="1" dirty="0">
              <a:solidFill>
                <a:srgbClr val="3366FF"/>
              </a:solidFill>
            </a:endParaRPr>
          </a:p>
        </p:txBody>
      </p:sp>
      <p:sp>
        <p:nvSpPr>
          <p:cNvPr id="4" name="Rectangle 3"/>
          <p:cNvSpPr/>
          <p:nvPr/>
        </p:nvSpPr>
        <p:spPr>
          <a:xfrm>
            <a:off x="0" y="0"/>
            <a:ext cx="4976226" cy="4616648"/>
          </a:xfrm>
          <a:prstGeom prst="rect">
            <a:avLst/>
          </a:prstGeom>
        </p:spPr>
        <p:txBody>
          <a:bodyPr wrap="square">
            <a:spAutoFit/>
          </a:bodyPr>
          <a:lstStyle/>
          <a:p>
            <a:endParaRPr lang="en-GB" altLang="ja-JP" sz="2400" b="1" dirty="0" smtClean="0">
              <a:solidFill>
                <a:schemeClr val="tx1">
                  <a:lumMod val="65000"/>
                  <a:lumOff val="35000"/>
                </a:schemeClr>
              </a:solidFill>
              <a:latin typeface="Calibri" charset="0"/>
              <a:cs typeface="Times New Roman" charset="0"/>
            </a:endParaRPr>
          </a:p>
          <a:p>
            <a:r>
              <a:rPr lang="en-US" sz="2400" b="1" dirty="0"/>
              <a:t>Piers </a:t>
            </a:r>
            <a:r>
              <a:rPr lang="en-US" sz="2400" b="1" dirty="0" err="1" smtClean="0"/>
              <a:t>Vitebsky</a:t>
            </a:r>
            <a:r>
              <a:rPr lang="en-US" sz="2400" b="1" dirty="0" smtClean="0"/>
              <a:t>, </a:t>
            </a:r>
            <a:r>
              <a:rPr lang="en-GB" sz="2400" b="1" dirty="0">
                <a:solidFill>
                  <a:schemeClr val="tx1">
                    <a:lumMod val="65000"/>
                    <a:lumOff val="35000"/>
                  </a:schemeClr>
                </a:solidFill>
                <a:latin typeface="Calibri" charset="0"/>
                <a:cs typeface="Times New Roman" charset="0"/>
              </a:rPr>
              <a:t>2018</a:t>
            </a:r>
            <a:endParaRPr lang="en-GB" altLang="ja-JP" sz="2400" b="1" dirty="0">
              <a:solidFill>
                <a:schemeClr val="tx1">
                  <a:lumMod val="65000"/>
                  <a:lumOff val="35000"/>
                </a:schemeClr>
              </a:solidFill>
              <a:latin typeface="Calibri" charset="0"/>
              <a:cs typeface="Times New Roman" charset="0"/>
            </a:endParaRPr>
          </a:p>
          <a:p>
            <a:endParaRPr lang="en-GB" altLang="ja-JP" b="1" dirty="0" smtClean="0">
              <a:solidFill>
                <a:schemeClr val="tx1">
                  <a:lumMod val="65000"/>
                  <a:lumOff val="35000"/>
                </a:schemeClr>
              </a:solidFill>
              <a:latin typeface="Calibri" charset="0"/>
              <a:cs typeface="Times New Roman" charset="0"/>
            </a:endParaRPr>
          </a:p>
          <a:p>
            <a:r>
              <a:rPr lang="en-GB" altLang="ja-JP" sz="2400" b="1" dirty="0" smtClean="0">
                <a:solidFill>
                  <a:schemeClr val="tx1">
                    <a:lumMod val="65000"/>
                    <a:lumOff val="35000"/>
                  </a:schemeClr>
                </a:solidFill>
                <a:latin typeface="Calibri" charset="0"/>
                <a:cs typeface="Times New Roman" charset="0"/>
              </a:rPr>
              <a:t>    shamanic dialogues with the dead</a:t>
            </a:r>
          </a:p>
          <a:p>
            <a:endParaRPr lang="en-GB" altLang="ja-JP" sz="2400" b="1" dirty="0">
              <a:solidFill>
                <a:schemeClr val="tx1">
                  <a:lumMod val="65000"/>
                  <a:lumOff val="35000"/>
                </a:schemeClr>
              </a:solidFill>
              <a:latin typeface="Calibri" charset="0"/>
              <a:cs typeface="Times New Roman" charset="0"/>
            </a:endParaRPr>
          </a:p>
          <a:p>
            <a:r>
              <a:rPr lang="en-GB" altLang="ja-JP" sz="2400" b="1" dirty="0" smtClean="0">
                <a:solidFill>
                  <a:schemeClr val="tx1">
                    <a:lumMod val="65000"/>
                    <a:lumOff val="35000"/>
                  </a:schemeClr>
                </a:solidFill>
                <a:latin typeface="Calibri" charset="0"/>
                <a:cs typeface="Times New Roman" charset="0"/>
              </a:rPr>
              <a:t>	silenced </a:t>
            </a:r>
          </a:p>
          <a:p>
            <a:endParaRPr lang="en-GB" altLang="ja-JP" sz="2400" b="1" dirty="0">
              <a:solidFill>
                <a:schemeClr val="tx1">
                  <a:lumMod val="65000"/>
                  <a:lumOff val="35000"/>
                </a:schemeClr>
              </a:solidFill>
              <a:latin typeface="Calibri" charset="0"/>
              <a:cs typeface="Times New Roman" charset="0"/>
            </a:endParaRPr>
          </a:p>
          <a:p>
            <a:r>
              <a:rPr lang="en-GB" altLang="ja-JP" sz="2400" b="1" dirty="0" smtClean="0">
                <a:solidFill>
                  <a:schemeClr val="tx1">
                    <a:lumMod val="65000"/>
                    <a:lumOff val="35000"/>
                  </a:schemeClr>
                </a:solidFill>
                <a:latin typeface="Calibri" charset="0"/>
                <a:cs typeface="Times New Roman" charset="0"/>
              </a:rPr>
              <a:t>		as the last shamans witness</a:t>
            </a:r>
          </a:p>
          <a:p>
            <a:endParaRPr lang="en-GB" sz="2400" b="1" dirty="0">
              <a:solidFill>
                <a:schemeClr val="tx1">
                  <a:lumMod val="65000"/>
                  <a:lumOff val="35000"/>
                </a:schemeClr>
              </a:solidFill>
              <a:latin typeface="Calibri" charset="0"/>
              <a:cs typeface="Times New Roman" charset="0"/>
            </a:endParaRPr>
          </a:p>
          <a:p>
            <a:r>
              <a:rPr lang="en-GB" sz="2400" b="1" dirty="0" smtClean="0">
                <a:solidFill>
                  <a:schemeClr val="tx1">
                    <a:lumMod val="65000"/>
                    <a:lumOff val="35000"/>
                  </a:schemeClr>
                </a:solidFill>
                <a:latin typeface="Calibri" charset="0"/>
                <a:cs typeface="Times New Roman" charset="0"/>
              </a:rPr>
              <a:t>			conversion</a:t>
            </a:r>
          </a:p>
          <a:p>
            <a:endParaRPr lang="en-GB" sz="2400" b="1" dirty="0" smtClean="0">
              <a:solidFill>
                <a:schemeClr val="tx1">
                  <a:lumMod val="65000"/>
                  <a:lumOff val="35000"/>
                </a:schemeClr>
              </a:solidFill>
              <a:latin typeface="Calibri" charset="0"/>
              <a:cs typeface="Times New Roman" charset="0"/>
            </a:endParaRPr>
          </a:p>
          <a:p>
            <a:endParaRPr lang="en-GB" b="1" dirty="0">
              <a:solidFill>
                <a:schemeClr val="tx1">
                  <a:lumMod val="65000"/>
                  <a:lumOff val="35000"/>
                </a:schemeClr>
              </a:solidFill>
              <a:latin typeface="Calibri" charset="0"/>
              <a:cs typeface="Times New Roman" charset="0"/>
            </a:endParaRPr>
          </a:p>
          <a:p>
            <a:endParaRPr lang="en-US" dirty="0"/>
          </a:p>
        </p:txBody>
      </p:sp>
    </p:spTree>
    <p:extLst>
      <p:ext uri="{BB962C8B-B14F-4D97-AF65-F5344CB8AC3E}">
        <p14:creationId xmlns:p14="http://schemas.microsoft.com/office/powerpoint/2010/main" val="3811130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76715" y="0"/>
            <a:ext cx="4567284" cy="6858000"/>
          </a:xfrm>
          <a:prstGeom prst="rect">
            <a:avLst/>
          </a:prstGeom>
        </p:spPr>
      </p:pic>
      <p:sp>
        <p:nvSpPr>
          <p:cNvPr id="3" name="Rectangle 2"/>
          <p:cNvSpPr/>
          <p:nvPr/>
        </p:nvSpPr>
        <p:spPr>
          <a:xfrm>
            <a:off x="0" y="0"/>
            <a:ext cx="6858000" cy="7140416"/>
          </a:xfrm>
          <a:prstGeom prst="rect">
            <a:avLst/>
          </a:prstGeom>
        </p:spPr>
        <p:txBody>
          <a:bodyPr wrap="square">
            <a:spAutoFit/>
          </a:bodyPr>
          <a:lstStyle/>
          <a:p>
            <a:r>
              <a:rPr lang="en-US" dirty="0" smtClean="0"/>
              <a:t>   </a:t>
            </a:r>
            <a:r>
              <a:rPr lang="en-US" sz="2400" b="1" i="1" dirty="0"/>
              <a:t>a</a:t>
            </a:r>
            <a:r>
              <a:rPr lang="en-US" sz="2400" b="1" i="1" dirty="0" smtClean="0"/>
              <a:t>utobiographical footnotes</a:t>
            </a:r>
          </a:p>
          <a:p>
            <a:r>
              <a:rPr lang="en-US" sz="2400" b="1" i="1" dirty="0" smtClean="0"/>
              <a:t>	to the anthropology </a:t>
            </a:r>
          </a:p>
          <a:p>
            <a:r>
              <a:rPr lang="en-US" sz="2400" b="1" i="1" dirty="0" smtClean="0"/>
              <a:t>		of the </a:t>
            </a:r>
            <a:r>
              <a:rPr lang="en-US" sz="2400" b="1" i="1" dirty="0" err="1" smtClean="0"/>
              <a:t>Durwa</a:t>
            </a:r>
            <a:endParaRPr lang="en-US" sz="2400" b="1" dirty="0" smtClean="0"/>
          </a:p>
          <a:p>
            <a:r>
              <a:rPr lang="en-US" sz="2400" b="1" dirty="0" smtClean="0"/>
              <a:t>			</a:t>
            </a:r>
            <a:r>
              <a:rPr lang="en-US" sz="2400" b="1" dirty="0" err="1" smtClean="0"/>
              <a:t>Madhu</a:t>
            </a:r>
            <a:r>
              <a:rPr lang="en-US" sz="2400" b="1" dirty="0" smtClean="0"/>
              <a:t> </a:t>
            </a:r>
            <a:r>
              <a:rPr lang="en-US" sz="2400" b="1" dirty="0" err="1" smtClean="0"/>
              <a:t>Ramnath</a:t>
            </a:r>
            <a:r>
              <a:rPr lang="en-US" sz="2400" b="1" dirty="0" smtClean="0"/>
              <a:t> 2015</a:t>
            </a:r>
            <a:endParaRPr lang="en-US" sz="2400" b="1" dirty="0"/>
          </a:p>
          <a:p>
            <a:endParaRPr lang="en-US" sz="1000" dirty="0" smtClean="0"/>
          </a:p>
          <a:p>
            <a:r>
              <a:rPr lang="en-US" sz="2200" dirty="0" smtClean="0"/>
              <a:t>something approaching </a:t>
            </a:r>
          </a:p>
          <a:p>
            <a:r>
              <a:rPr lang="en-US" sz="2200" dirty="0" smtClean="0"/>
              <a:t>    ‘objective knowledge’ </a:t>
            </a:r>
          </a:p>
          <a:p>
            <a:r>
              <a:rPr lang="en-US" sz="2200" dirty="0" smtClean="0"/>
              <a:t>        about </a:t>
            </a:r>
            <a:r>
              <a:rPr lang="en-US" sz="2200" dirty="0"/>
              <a:t>a tribal people </a:t>
            </a:r>
            <a:endParaRPr lang="en-US" sz="2200" dirty="0" smtClean="0"/>
          </a:p>
          <a:p>
            <a:r>
              <a:rPr lang="en-US" sz="2200" dirty="0" smtClean="0"/>
              <a:t>            can </a:t>
            </a:r>
            <a:r>
              <a:rPr lang="en-US" sz="2200" dirty="0"/>
              <a:t>only be attained </a:t>
            </a:r>
            <a:endParaRPr lang="en-US" sz="2200" dirty="0" smtClean="0"/>
          </a:p>
          <a:p>
            <a:r>
              <a:rPr lang="en-US" sz="2200" dirty="0" smtClean="0"/>
              <a:t>                by daily </a:t>
            </a:r>
            <a:r>
              <a:rPr lang="en-US" sz="2200" dirty="0"/>
              <a:t>immersion </a:t>
            </a:r>
            <a:endParaRPr lang="en-US" sz="2200" dirty="0" smtClean="0"/>
          </a:p>
          <a:p>
            <a:r>
              <a:rPr lang="en-US" sz="2200" dirty="0" smtClean="0"/>
              <a:t>	   in </a:t>
            </a:r>
            <a:r>
              <a:rPr lang="en-US" sz="2200" dirty="0"/>
              <a:t>the </a:t>
            </a:r>
            <a:r>
              <a:rPr lang="en-US" sz="2200" dirty="0" smtClean="0"/>
              <a:t>culture</a:t>
            </a:r>
            <a:r>
              <a:rPr lang="en-US" sz="2200" dirty="0"/>
              <a:t> </a:t>
            </a:r>
            <a:r>
              <a:rPr lang="en-US" sz="2200" dirty="0" smtClean="0"/>
              <a:t>and </a:t>
            </a:r>
            <a:r>
              <a:rPr lang="en-US" sz="2200" dirty="0"/>
              <a:t>language </a:t>
            </a:r>
            <a:endParaRPr lang="en-US" sz="2200" dirty="0" smtClean="0"/>
          </a:p>
          <a:p>
            <a:r>
              <a:rPr lang="en-US" sz="2200" dirty="0" smtClean="0"/>
              <a:t> </a:t>
            </a:r>
            <a:r>
              <a:rPr lang="en-US" sz="2200" dirty="0"/>
              <a:t> </a:t>
            </a:r>
            <a:r>
              <a:rPr lang="en-US" sz="2200" dirty="0" smtClean="0"/>
              <a:t>     over years, </a:t>
            </a:r>
            <a:r>
              <a:rPr lang="en-US" sz="2200" dirty="0"/>
              <a:t>through  </a:t>
            </a:r>
            <a:endParaRPr lang="en-US" sz="2200" dirty="0" smtClean="0"/>
          </a:p>
          <a:p>
            <a:r>
              <a:rPr lang="en-US" sz="2200" dirty="0" smtClean="0"/>
              <a:t>transformation </a:t>
            </a:r>
            <a:r>
              <a:rPr lang="en-US" sz="2200" dirty="0"/>
              <a:t>of the </a:t>
            </a:r>
            <a:r>
              <a:rPr lang="en-US" sz="2200" dirty="0" smtClean="0"/>
              <a:t>subject </a:t>
            </a:r>
            <a:endParaRPr lang="en-US" sz="2200" dirty="0"/>
          </a:p>
          <a:p>
            <a:endParaRPr lang="en-US" sz="1000" dirty="0" smtClean="0"/>
          </a:p>
          <a:p>
            <a:r>
              <a:rPr lang="en-US" sz="2200" dirty="0" smtClean="0"/>
              <a:t>developing </a:t>
            </a:r>
            <a:r>
              <a:rPr lang="en-US" sz="2200" dirty="0"/>
              <a:t>extensive relationships, </a:t>
            </a:r>
            <a:endParaRPr lang="en-US" sz="2200" dirty="0" smtClean="0"/>
          </a:p>
          <a:p>
            <a:r>
              <a:rPr lang="en-US" sz="2200" dirty="0" smtClean="0"/>
              <a:t>		not </a:t>
            </a:r>
            <a:r>
              <a:rPr lang="en-US" sz="2200" dirty="0"/>
              <a:t>just </a:t>
            </a:r>
            <a:r>
              <a:rPr lang="en-US" sz="2200" dirty="0" smtClean="0"/>
              <a:t>to ‘collect data’, </a:t>
            </a:r>
          </a:p>
          <a:p>
            <a:r>
              <a:rPr lang="en-US" sz="2200" dirty="0" smtClean="0"/>
              <a:t>but </a:t>
            </a:r>
            <a:r>
              <a:rPr lang="en-US" sz="2200" dirty="0"/>
              <a:t>in a spirit of lifelong friendship, </a:t>
            </a:r>
            <a:endParaRPr lang="en-US" sz="2200" dirty="0" smtClean="0"/>
          </a:p>
          <a:p>
            <a:r>
              <a:rPr lang="en-US" sz="2200" dirty="0" smtClean="0"/>
              <a:t>		with </a:t>
            </a:r>
            <a:r>
              <a:rPr lang="en-US" sz="2200" dirty="0"/>
              <a:t>transcultural curiosity. </a:t>
            </a:r>
            <a:endParaRPr lang="en-US" sz="2200" dirty="0" smtClean="0"/>
          </a:p>
          <a:p>
            <a:r>
              <a:rPr lang="en-US" sz="2200" dirty="0"/>
              <a:t>-</a:t>
            </a:r>
            <a:r>
              <a:rPr lang="en-US" sz="2200" dirty="0" smtClean="0"/>
              <a:t> takes effort </a:t>
            </a:r>
            <a:r>
              <a:rPr lang="en-US" sz="2200" dirty="0"/>
              <a:t>and self-questioning, </a:t>
            </a:r>
            <a:endParaRPr lang="en-US" sz="2200" dirty="0" smtClean="0"/>
          </a:p>
          <a:p>
            <a:r>
              <a:rPr lang="en-US" sz="2200" dirty="0" smtClean="0"/>
              <a:t>until </a:t>
            </a:r>
            <a:r>
              <a:rPr lang="en-US" sz="2200" dirty="0"/>
              <a:t>the subjective and objective </a:t>
            </a:r>
            <a:endParaRPr lang="en-US" sz="2200" dirty="0" smtClean="0"/>
          </a:p>
          <a:p>
            <a:r>
              <a:rPr lang="en-US" sz="2200" dirty="0"/>
              <a:t>s</a:t>
            </a:r>
            <a:r>
              <a:rPr lang="en-US" sz="2200" dirty="0" smtClean="0"/>
              <a:t>peak with one voice</a:t>
            </a:r>
            <a:endParaRPr lang="en-US" sz="2200" dirty="0"/>
          </a:p>
        </p:txBody>
      </p:sp>
    </p:spTree>
    <p:extLst>
      <p:ext uri="{BB962C8B-B14F-4D97-AF65-F5344CB8AC3E}">
        <p14:creationId xmlns:p14="http://schemas.microsoft.com/office/powerpoint/2010/main" val="12668447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11410</TotalTime>
  <Words>4687</Words>
  <Application>Microsoft Macintosh PowerPoint</Application>
  <PresentationFormat>On-screen Show (4:3)</PresentationFormat>
  <Paragraphs>487</Paragraphs>
  <Slides>53</Slides>
  <Notes>0</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JNU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Tribes in India</dc:title>
  <dc:creator>Felix Padel</dc:creator>
  <cp:lastModifiedBy>Felix Padel</cp:lastModifiedBy>
  <cp:revision>498</cp:revision>
  <dcterms:created xsi:type="dcterms:W3CDTF">2018-01-28T10:14:16Z</dcterms:created>
  <dcterms:modified xsi:type="dcterms:W3CDTF">2023-01-15T12:32:57Z</dcterms:modified>
</cp:coreProperties>
</file>